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6" r:id="rId2"/>
    <p:sldMasterId id="2147483760" r:id="rId3"/>
    <p:sldMasterId id="2147483774" r:id="rId4"/>
  </p:sldMasterIdLst>
  <p:notesMasterIdLst>
    <p:notesMasterId r:id="rId87"/>
  </p:notesMasterIdLst>
  <p:sldIdLst>
    <p:sldId id="546" r:id="rId5"/>
    <p:sldId id="259" r:id="rId6"/>
    <p:sldId id="260" r:id="rId7"/>
    <p:sldId id="496" r:id="rId8"/>
    <p:sldId id="495" r:id="rId9"/>
    <p:sldId id="498" r:id="rId10"/>
    <p:sldId id="265" r:id="rId11"/>
    <p:sldId id="500" r:id="rId12"/>
    <p:sldId id="499" r:id="rId13"/>
    <p:sldId id="269" r:id="rId14"/>
    <p:sldId id="505" r:id="rId15"/>
    <p:sldId id="501" r:id="rId16"/>
    <p:sldId id="503" r:id="rId17"/>
    <p:sldId id="507" r:id="rId18"/>
    <p:sldId id="508" r:id="rId19"/>
    <p:sldId id="509" r:id="rId20"/>
    <p:sldId id="511" r:id="rId21"/>
    <p:sldId id="513" r:id="rId22"/>
    <p:sldId id="514" r:id="rId23"/>
    <p:sldId id="515" r:id="rId24"/>
    <p:sldId id="517" r:id="rId25"/>
    <p:sldId id="518" r:id="rId26"/>
    <p:sldId id="521" r:id="rId27"/>
    <p:sldId id="523" r:id="rId28"/>
    <p:sldId id="524" r:id="rId29"/>
    <p:sldId id="525" r:id="rId30"/>
    <p:sldId id="526" r:id="rId31"/>
    <p:sldId id="528" r:id="rId32"/>
    <p:sldId id="529" r:id="rId33"/>
    <p:sldId id="531" r:id="rId34"/>
    <p:sldId id="533" r:id="rId35"/>
    <p:sldId id="534" r:id="rId36"/>
    <p:sldId id="542" r:id="rId37"/>
    <p:sldId id="535" r:id="rId38"/>
    <p:sldId id="536" r:id="rId39"/>
    <p:sldId id="537" r:id="rId40"/>
    <p:sldId id="538" r:id="rId41"/>
    <p:sldId id="544" r:id="rId42"/>
    <p:sldId id="545" r:id="rId43"/>
    <p:sldId id="549" r:id="rId44"/>
    <p:sldId id="550" r:id="rId45"/>
    <p:sldId id="552" r:id="rId46"/>
    <p:sldId id="551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1" r:id="rId55"/>
    <p:sldId id="562" r:id="rId56"/>
    <p:sldId id="563" r:id="rId57"/>
    <p:sldId id="564" r:id="rId58"/>
    <p:sldId id="565" r:id="rId59"/>
    <p:sldId id="566" r:id="rId60"/>
    <p:sldId id="567" r:id="rId61"/>
    <p:sldId id="568" r:id="rId62"/>
    <p:sldId id="569" r:id="rId63"/>
    <p:sldId id="570" r:id="rId64"/>
    <p:sldId id="571" r:id="rId65"/>
    <p:sldId id="572" r:id="rId66"/>
    <p:sldId id="573" r:id="rId67"/>
    <p:sldId id="574" r:id="rId68"/>
    <p:sldId id="575" r:id="rId69"/>
    <p:sldId id="576" r:id="rId70"/>
    <p:sldId id="577" r:id="rId71"/>
    <p:sldId id="578" r:id="rId72"/>
    <p:sldId id="579" r:id="rId73"/>
    <p:sldId id="580" r:id="rId74"/>
    <p:sldId id="581" r:id="rId75"/>
    <p:sldId id="582" r:id="rId76"/>
    <p:sldId id="583" r:id="rId77"/>
    <p:sldId id="584" r:id="rId78"/>
    <p:sldId id="585" r:id="rId79"/>
    <p:sldId id="586" r:id="rId80"/>
    <p:sldId id="587" r:id="rId81"/>
    <p:sldId id="588" r:id="rId82"/>
    <p:sldId id="589" r:id="rId83"/>
    <p:sldId id="590" r:id="rId84"/>
    <p:sldId id="591" r:id="rId85"/>
    <p:sldId id="592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F8F73-D8F5-401E-AE7C-C97277BEB51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8ACD-81B3-481D-91EE-8109C797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5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46AD48-1931-424D-AA61-6CEBEDBE78A4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0705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8ACD-81B3-481D-91EE-8109C79790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2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5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2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BD05C-A50A-4C40-9A6E-6DFF48B9E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8569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5A169-CB47-47B8-A841-F8B3AB127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83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92849-60B6-49C4-9C36-D54792B6AC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9768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5A922-F849-4C17-A3F9-EEAFB9EDC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93552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40C17-D5C8-455B-97F6-BB5F4BFDE8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5524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7A66A-7BD8-4BFE-9E94-F6ECD48B0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0737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DEFC8-E59C-4449-B59B-841B9D711D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3043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C5579-37F1-472D-BA7B-D1C338769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59998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69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B4A82-4558-47AA-B787-F4EA1BEFA2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142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E63B6-B426-424F-9965-084712D30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7072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DEFDF-4C06-41CA-9F66-9A9C6449AD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61177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3EA1E-3F25-48F8-9C34-F9F6A8479E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32287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F2A61-1D2E-4FB3-8FA5-4EAE7E5F21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92053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997DD-B326-4EB8-984F-1DF4605456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39111"/>
      </p:ext>
    </p:extLst>
  </p:cSld>
  <p:clrMapOvr>
    <a:masterClrMapping/>
  </p:clrMapOvr>
  <p:transition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F4EC9-9238-4975-8B0C-7E5B94F4ED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7410"/>
      </p:ext>
    </p:extLst>
  </p:cSld>
  <p:clrMapOvr>
    <a:masterClrMapping/>
  </p:clrMapOvr>
  <p:transition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92849-60B6-49C4-9C36-D54792B6AC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07637"/>
      </p:ext>
    </p:extLst>
  </p:cSld>
  <p:clrMapOvr>
    <a:masterClrMapping/>
  </p:clrMapOvr>
  <p:transition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5A922-F849-4C17-A3F9-EEAFB9EDC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6585"/>
      </p:ext>
    </p:extLst>
  </p:cSld>
  <p:clrMapOvr>
    <a:masterClrMapping/>
  </p:clrMapOvr>
  <p:transition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40C17-D5C8-455B-97F6-BB5F4BFDE8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29784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9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7A66A-7BD8-4BFE-9E94-F6ECD48B0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22364"/>
      </p:ext>
    </p:extLst>
  </p:cSld>
  <p:clrMapOvr>
    <a:masterClrMapping/>
  </p:clrMapOvr>
  <p:transition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DEFC8-E59C-4449-B59B-841B9D711D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65863"/>
      </p:ext>
    </p:extLst>
  </p:cSld>
  <p:clrMapOvr>
    <a:masterClrMapping/>
  </p:clrMapOvr>
  <p:transition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C5579-37F1-472D-BA7B-D1C338769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76576"/>
      </p:ext>
    </p:extLst>
  </p:cSld>
  <p:clrMapOvr>
    <a:masterClrMapping/>
  </p:clrMapOvr>
  <p:transition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B4A82-4558-47AA-B787-F4EA1BEFA2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25387"/>
      </p:ext>
    </p:extLst>
  </p:cSld>
  <p:clrMapOvr>
    <a:masterClrMapping/>
  </p:clrMapOvr>
  <p:transition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E63B6-B426-424F-9965-084712D30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13564"/>
      </p:ext>
    </p:extLst>
  </p:cSld>
  <p:clrMapOvr>
    <a:masterClrMapping/>
  </p:clrMapOvr>
  <p:transition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DEFDF-4C06-41CA-9F66-9A9C6449AD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58822"/>
      </p:ext>
    </p:extLst>
  </p:cSld>
  <p:clrMapOvr>
    <a:masterClrMapping/>
  </p:clrMapOvr>
  <p:transition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3EA1E-3F25-48F8-9C34-F9F6A8479E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5109"/>
      </p:ext>
    </p:extLst>
  </p:cSld>
  <p:clrMapOvr>
    <a:masterClrMapping/>
  </p:clrMapOvr>
  <p:transition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F2A61-1D2E-4FB3-8FA5-4EAE7E5F21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66052"/>
      </p:ext>
    </p:extLst>
  </p:cSld>
  <p:clrMapOvr>
    <a:masterClrMapping/>
  </p:clrMapOvr>
  <p:transition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997DD-B326-4EB8-984F-1DF4605456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82180"/>
      </p:ext>
    </p:extLst>
  </p:cSld>
  <p:clrMapOvr>
    <a:masterClrMapping/>
  </p:clrMapOvr>
  <p:transition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F4EC9-9238-4975-8B0C-7E5B94F4ED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8212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1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92849-60B6-49C4-9C36-D54792B6AC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81661"/>
      </p:ext>
    </p:extLst>
  </p:cSld>
  <p:clrMapOvr>
    <a:masterClrMapping/>
  </p:clrMapOvr>
  <p:transition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5A922-F849-4C17-A3F9-EEAFB9EDC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0176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40C17-D5C8-455B-97F6-BB5F4BFDE8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18390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7A66A-7BD8-4BFE-9E94-F6ECD48B0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8607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DEFC8-E59C-4449-B59B-841B9D711D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58935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C5579-37F1-472D-BA7B-D1C338769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8444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B4A82-4558-47AA-B787-F4EA1BEFA2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38023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E63B6-B426-424F-9965-084712D30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06612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DEFDF-4C06-41CA-9F66-9A9C6449AD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57031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3EA1E-3F25-48F8-9C34-F9F6A8479E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4889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7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F2A61-1D2E-4FB3-8FA5-4EAE7E5F21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9331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997DD-B326-4EB8-984F-1DF4605456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05872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F4EC9-9238-4975-8B0C-7E5B94F4ED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63390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6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2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3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3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7F171-3954-4D22-B3DA-216B091A45D3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A148-2CE3-4008-B9EA-8593ECBCF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88" r:id="rId12"/>
    <p:sldLayoutId id="21474837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5D78F1-F21A-426D-9160-6C57A0CE835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2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5D78F1-F21A-426D-9160-6C57A0CE835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1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5D78F1-F21A-426D-9160-6C57A0CE835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9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0/0f/LocationAfrica.png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hyperlink" Target="http://upload.wikimedia.org/wikipedia/commons/2/21/Africa_satellite_orthographic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upload.wikimedia.org/wikipedia/commons/e/e9/LocationEurope.png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hyperlink" Target="http://upload.wikimedia.org/wikipedia/commons/1/1b/Europe_satellite_orthographic.jpg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upload.wikimedia.org/wikipedia/commons/8/82/LocationAmericas.png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hyperlink" Target="http://upload.wikimedia.org/wikipedia/commons/f/f3/N&amp;SAmerica-pol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upload.wikimedia.org/wikipedia/commons/2/22/LocationAsia.png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0/0f/LocationAfrica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upload.wikimedia.org/wikipedia/commons/2/21/Africa_satellite_orthographic.jpg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702" y="1450430"/>
            <a:ext cx="7802756" cy="1241822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11, 12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6. </a:t>
            </a:r>
            <a:r>
              <a:rPr lang="vi-VN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ĐẶC ĐIỂM THIÊN NHIÊN CHÂU PHI</a:t>
            </a:r>
            <a:endParaRPr lang="en-US" sz="28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48592" y="2855314"/>
            <a:ext cx="681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040" y="3618485"/>
            <a:ext cx="8036417" cy="1418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25"/>
              </a:spcBef>
              <a:spcAft>
                <a:spcPts val="450"/>
              </a:spcAft>
              <a:tabLst>
                <a:tab pos="342900" algn="l"/>
                <a:tab pos="2228850" algn="ctr"/>
                <a:tab pos="4457700" algn="r"/>
              </a:tabLst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Phi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225"/>
              </a:spcBef>
              <a:spcAft>
                <a:spcPts val="450"/>
              </a:spcAft>
              <a:tabLst>
                <a:tab pos="342900" algn="l"/>
                <a:tab pos="2228850" algn="ctr"/>
                <a:tab pos="4457700" algn="r"/>
              </a:tabLst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1. V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ị trí địa lý, địa hình, khoáng sản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2. K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hí hậu, các đặc điểm khác của môi trường tự nhiên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272" y="5338328"/>
            <a:ext cx="8783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25"/>
              </a:spcBef>
              <a:spcAft>
                <a:spcPts val="450"/>
              </a:spcAft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TH: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lược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MT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166"/>
          <p:cNvSpPr>
            <a:spLocks noChangeArrowheads="1"/>
          </p:cNvSpPr>
          <p:nvPr/>
        </p:nvSpPr>
        <p:spPr bwMode="auto">
          <a:xfrm>
            <a:off x="268288" y="76200"/>
            <a:ext cx="872331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 GIÁO DỤC VÀ ĐÀO TẠO QUẬN GÒ VẤP</a:t>
            </a:r>
            <a:endParaRPr lang="en-US" altLang="en-US" sz="28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GIẢNG ĐỊA LÍ 7</a:t>
            </a:r>
          </a:p>
        </p:txBody>
      </p:sp>
    </p:spTree>
    <p:extLst>
      <p:ext uri="{BB962C8B-B14F-4D97-AF65-F5344CB8AC3E}">
        <p14:creationId xmlns:p14="http://schemas.microsoft.com/office/powerpoint/2010/main" val="186713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827592" y="2420938"/>
            <a:ext cx="7344731" cy="2303462"/>
          </a:xfrm>
          <a:prstGeom prst="cloudCallout">
            <a:avLst>
              <a:gd name="adj1" fmla="val -30139"/>
              <a:gd name="adj2" fmla="val 96935"/>
            </a:avLst>
          </a:prstGeom>
          <a:gradFill rotWithShape="1">
            <a:gsLst>
              <a:gs pos="0">
                <a:srgbClr val="A5DFF9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476568" y="2924175"/>
            <a:ext cx="640877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30534" y="519381"/>
            <a:ext cx="85388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latin typeface="Times New Roman" pitchFamily="18" charset="0"/>
              </a:rPr>
              <a:t> 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</a:rPr>
              <a:t>Giống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i="1" dirty="0">
                <a:latin typeface="Times New Roman" pitchFamily="18" charset="0"/>
              </a:rPr>
              <a:t>: </a:t>
            </a:r>
            <a:r>
              <a:rPr lang="en-US" sz="4000" i="1" dirty="0" err="1">
                <a:latin typeface="Times New Roman" pitchFamily="18" charset="0"/>
              </a:rPr>
              <a:t>Cả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lục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địa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và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châu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lục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đều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có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biển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và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đại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dương</a:t>
            </a:r>
            <a:r>
              <a:rPr lang="en-US" sz="4000" i="1" dirty="0">
                <a:latin typeface="Times New Roman" pitchFamily="18" charset="0"/>
              </a:rPr>
              <a:t> bao </a:t>
            </a:r>
            <a:r>
              <a:rPr lang="en-US" sz="4000" i="1" dirty="0" err="1">
                <a:latin typeface="Times New Roman" pitchFamily="18" charset="0"/>
              </a:rPr>
              <a:t>quanh</a:t>
            </a:r>
            <a:r>
              <a:rPr lang="en-US" sz="4000" i="1" dirty="0">
                <a:latin typeface="Times New Roman" pitchFamily="18" charset="0"/>
              </a:rPr>
              <a:t>.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266700" y="2286000"/>
            <a:ext cx="86106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: Bao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  <p:bldP spid="35848" grpId="0"/>
      <p:bldP spid="35859" grpId="0"/>
      <p:bldP spid="358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6" name="Text Box 150"/>
          <p:cNvSpPr txBox="1">
            <a:spLocks noChangeArrowheads="1"/>
          </p:cNvSpPr>
          <p:nvPr/>
        </p:nvSpPr>
        <p:spPr bwMode="auto">
          <a:xfrm>
            <a:off x="677275" y="6320135"/>
            <a:ext cx="796568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BẢN  ĐỒ CÁC CHÂU LỤC  TRÊN THẾ GIỚI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5" y="1153474"/>
            <a:ext cx="7965686" cy="5247326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77275" y="141982"/>
            <a:ext cx="796568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914400" eaLnBrk="1" fontAlgn="base" hangingPunct="1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372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45" y="0"/>
            <a:ext cx="9227890" cy="6858000"/>
          </a:xfrm>
          <a:prstGeom prst="rect">
            <a:avLst/>
          </a:prstGeom>
        </p:spPr>
      </p:pic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2717622" y="2667000"/>
            <a:ext cx="939978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MĨ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1752600" y="1167825"/>
            <a:ext cx="1219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BẮC MĨ</a:t>
            </a: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4343261" y="1944469"/>
            <a:ext cx="1066939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PHI</a:t>
            </a:r>
          </a:p>
        </p:txBody>
      </p:sp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5410200" y="1066800"/>
            <a:ext cx="202244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ÂU</a:t>
            </a:r>
          </a:p>
        </p:txBody>
      </p:sp>
      <p:sp>
        <p:nvSpPr>
          <p:cNvPr id="8" name="Text Box 71"/>
          <p:cNvSpPr txBox="1">
            <a:spLocks noChangeArrowheads="1"/>
          </p:cNvSpPr>
          <p:nvPr/>
        </p:nvSpPr>
        <p:spPr bwMode="auto">
          <a:xfrm>
            <a:off x="6914309" y="3348335"/>
            <a:ext cx="1620091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ÔXTRAYLIA</a:t>
            </a:r>
          </a:p>
        </p:txBody>
      </p:sp>
      <p:sp>
        <p:nvSpPr>
          <p:cNvPr id="9" name="Text Box 72"/>
          <p:cNvSpPr txBox="1">
            <a:spLocks noChangeArrowheads="1"/>
          </p:cNvSpPr>
          <p:nvPr/>
        </p:nvSpPr>
        <p:spPr bwMode="auto">
          <a:xfrm>
            <a:off x="3733800" y="4775775"/>
            <a:ext cx="2286000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CỰC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614" y="5334000"/>
            <a:ext cx="8889242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đảo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đảo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địa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WordArt 29">
            <a:extLst>
              <a:ext uri="{FF2B5EF4-FFF2-40B4-BE49-F238E27FC236}">
                <a16:creationId xmlns="" xmlns:a16="http://schemas.microsoft.com/office/drawing/2014/main" id="{FBF1BCD0-9A7E-4FB2-82E8-FF08D2AF6A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5633869">
            <a:off x="287337" y="2762460"/>
            <a:ext cx="2549140" cy="34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2470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THÁI BÌNH DƯƠNG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WordArt 30">
            <a:extLst>
              <a:ext uri="{FF2B5EF4-FFF2-40B4-BE49-F238E27FC236}">
                <a16:creationId xmlns="" xmlns:a16="http://schemas.microsoft.com/office/drawing/2014/main" id="{35A4BC6A-1E18-4784-8A20-9BCD56AF84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203721">
            <a:off x="2945463" y="2436401"/>
            <a:ext cx="2019300" cy="4343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ĐẠI TÂY DƯƠNG</a:t>
            </a:r>
            <a:endParaRPr lang="en-US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WordArt 32">
            <a:extLst>
              <a:ext uri="{FF2B5EF4-FFF2-40B4-BE49-F238E27FC236}">
                <a16:creationId xmlns="" xmlns:a16="http://schemas.microsoft.com/office/drawing/2014/main" id="{AAFB7D8B-62BC-4F9A-B97B-F6F8DE6AC4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145409">
            <a:off x="7433497" y="2095446"/>
            <a:ext cx="1784350" cy="34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247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THÁI BÌNH DƯƠNG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867400" y="278765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ẤN ĐỘ DƯƠNG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343400" y="457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BẮC BĂNG DƯƠNG</a:t>
            </a:r>
          </a:p>
        </p:txBody>
      </p:sp>
      <p:sp>
        <p:nvSpPr>
          <p:cNvPr id="17" name="AutoShape 29">
            <a:extLst>
              <a:ext uri="{FF2B5EF4-FFF2-40B4-BE49-F238E27FC236}">
                <a16:creationId xmlns="" xmlns:a16="http://schemas.microsoft.com/office/drawing/2014/main" id="{D8A33CF8-A9F3-4088-94D1-70EC1DB94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145" y="3898271"/>
            <a:ext cx="1854455" cy="651422"/>
          </a:xfrm>
          <a:prstGeom prst="wedgeRoundRectCallout">
            <a:avLst>
              <a:gd name="adj1" fmla="val -25338"/>
              <a:gd name="adj2" fmla="val -119741"/>
              <a:gd name="adj3" fmla="val 16667"/>
            </a:avLst>
          </a:prstGeom>
          <a:solidFill>
            <a:srgbClr val="CFFD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ĐẢO </a:t>
            </a:r>
            <a:endParaRPr lang="en-US" altLang="en-US" sz="1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MA-ĐA-GA-XCA</a:t>
            </a:r>
            <a:endParaRPr lang="en-US" altLang="en-US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AutoShape 30">
            <a:extLst>
              <a:ext uri="{FF2B5EF4-FFF2-40B4-BE49-F238E27FC236}">
                <a16:creationId xmlns="" xmlns:a16="http://schemas.microsoft.com/office/drawing/2014/main" id="{05EB705B-FB3A-4AF7-858E-01267F06F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034" y="69965"/>
            <a:ext cx="2033587" cy="510064"/>
          </a:xfrm>
          <a:prstGeom prst="wedgeRoundRectCallout">
            <a:avLst>
              <a:gd name="adj1" fmla="val 56085"/>
              <a:gd name="adj2" fmla="val 97733"/>
              <a:gd name="adj3" fmla="val 16667"/>
            </a:avLst>
          </a:prstGeom>
          <a:solidFill>
            <a:srgbClr val="CFFD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ĐẢO GRƠN-LEN</a:t>
            </a:r>
          </a:p>
        </p:txBody>
      </p:sp>
      <p:sp>
        <p:nvSpPr>
          <p:cNvPr id="21" name="AutoShape 31">
            <a:extLst>
              <a:ext uri="{FF2B5EF4-FFF2-40B4-BE49-F238E27FC236}">
                <a16:creationId xmlns="" xmlns:a16="http://schemas.microsoft.com/office/drawing/2014/main" id="{1F086830-4D28-4B87-B90A-A9756B60C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1" y="2075735"/>
            <a:ext cx="1330656" cy="597385"/>
          </a:xfrm>
          <a:prstGeom prst="wedgeRoundRectCallout">
            <a:avLst>
              <a:gd name="adj1" fmla="val -47968"/>
              <a:gd name="adj2" fmla="val 89929"/>
              <a:gd name="adj3" fmla="val 16667"/>
            </a:avLst>
          </a:prstGeom>
          <a:solidFill>
            <a:srgbClr val="CFFD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QUẦN ĐẢO NIU-DI-LEN</a:t>
            </a:r>
          </a:p>
        </p:txBody>
      </p:sp>
      <p:sp>
        <p:nvSpPr>
          <p:cNvPr id="22" name="AutoShape 32">
            <a:extLst>
              <a:ext uri="{FF2B5EF4-FFF2-40B4-BE49-F238E27FC236}">
                <a16:creationId xmlns="" xmlns:a16="http://schemas.microsoft.com/office/drawing/2014/main" id="{D3B276E0-0B9E-410A-8AF0-BD9CFE4F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451" y="1600453"/>
            <a:ext cx="1375230" cy="609095"/>
          </a:xfrm>
          <a:prstGeom prst="wedgeRoundRectCallout">
            <a:avLst>
              <a:gd name="adj1" fmla="val 58356"/>
              <a:gd name="adj2" fmla="val -90668"/>
              <a:gd name="adj3" fmla="val 16667"/>
            </a:avLst>
          </a:prstGeom>
          <a:solidFill>
            <a:srgbClr val="CFFDE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ĐẢO </a:t>
            </a:r>
            <a:endParaRPr lang="en-US" altLang="en-US" sz="1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AI-XƠ-LEN</a:t>
            </a:r>
            <a:endParaRPr lang="en-US" altLang="en-US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6" name="Text Box 150"/>
          <p:cNvSpPr txBox="1">
            <a:spLocks noChangeArrowheads="1"/>
          </p:cNvSpPr>
          <p:nvPr/>
        </p:nvSpPr>
        <p:spPr bwMode="auto">
          <a:xfrm>
            <a:off x="677275" y="6320135"/>
            <a:ext cx="796568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BẢN  ĐỒ CÁC CHÂU LỤC  TRÊN THẾ GIỚI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5" y="1077274"/>
            <a:ext cx="7965686" cy="5247326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E8672433-6709-4AC5-B66A-7EF3175D8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919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381000" y="1028700"/>
            <a:ext cx="8001000" cy="4338638"/>
            <a:chOff x="240" y="648"/>
            <a:chExt cx="5040" cy="2733"/>
          </a:xfrm>
        </p:grpSpPr>
        <p:pic>
          <p:nvPicPr>
            <p:cNvPr id="11270" name="Picture 3" descr="Hình:LocationAfrica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939"/>
              <a:ext cx="4800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 Box 4"/>
            <p:cNvSpPr txBox="1">
              <a:spLocks noChangeArrowheads="1"/>
            </p:cNvSpPr>
            <p:nvPr/>
          </p:nvSpPr>
          <p:spPr bwMode="auto">
            <a:xfrm>
              <a:off x="240" y="648"/>
              <a:ext cx="220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u="sng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u="sng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u="sng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400" b="1" u="sng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b="1" u="sng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u="sng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400" b="1" u="sng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</a:t>
              </a:r>
            </a:p>
          </p:txBody>
        </p:sp>
      </p:grpSp>
      <p:grpSp>
        <p:nvGrpSpPr>
          <p:cNvPr id="99336" name="Group 8"/>
          <p:cNvGrpSpPr>
            <a:grpSpLocks/>
          </p:cNvGrpSpPr>
          <p:nvPr/>
        </p:nvGrpSpPr>
        <p:grpSpPr bwMode="auto">
          <a:xfrm>
            <a:off x="2133600" y="381000"/>
            <a:ext cx="5356225" cy="6019800"/>
            <a:chOff x="864" y="528"/>
            <a:chExt cx="3374" cy="3792"/>
          </a:xfrm>
        </p:grpSpPr>
        <p:pic>
          <p:nvPicPr>
            <p:cNvPr id="11268" name="Picture 9" descr="Hình:Africa satellite orthographic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528"/>
              <a:ext cx="3374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Text Box 10"/>
            <p:cNvSpPr txBox="1">
              <a:spLocks noChangeArrowheads="1"/>
            </p:cNvSpPr>
            <p:nvPr/>
          </p:nvSpPr>
          <p:spPr bwMode="auto">
            <a:xfrm>
              <a:off x="960" y="3592"/>
              <a:ext cx="1680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2800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1361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"/>
            <a:ext cx="8229600" cy="715963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pic>
        <p:nvPicPr>
          <p:cNvPr id="12291" name="Picture 4" descr="Luoc_do_tu_nhien_chau_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6934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5875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76600" y="13716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315" name="Picture 16" descr="vh-hon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001000" cy="60960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17"/>
          <p:cNvSpPr txBox="1">
            <a:spLocks noChangeArrowheads="1"/>
          </p:cNvSpPr>
          <p:nvPr/>
        </p:nvSpPr>
        <p:spPr bwMode="auto">
          <a:xfrm>
            <a:off x="1600200" y="762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</a:rPr>
              <a:t>Dân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cư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châu</a:t>
            </a:r>
            <a:r>
              <a:rPr lang="en-US" sz="2400" b="1" dirty="0" smtClean="0">
                <a:solidFill>
                  <a:srgbClr val="000000"/>
                </a:solidFill>
              </a:rPr>
              <a:t> Phi </a:t>
            </a:r>
            <a:r>
              <a:rPr lang="en-US" sz="2400" b="1" dirty="0" err="1" smtClean="0">
                <a:solidFill>
                  <a:srgbClr val="000000"/>
                </a:solidFill>
              </a:rPr>
              <a:t>chủ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yếu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là</a:t>
            </a:r>
            <a:r>
              <a:rPr lang="en-US" sz="2400" b="1" dirty="0" smtClean="0">
                <a:solidFill>
                  <a:srgbClr val="000000"/>
                </a:solidFill>
              </a:rPr>
              <a:t> da </a:t>
            </a:r>
            <a:r>
              <a:rPr lang="en-US" sz="2400" b="1" dirty="0" err="1" smtClean="0">
                <a:solidFill>
                  <a:srgbClr val="000000"/>
                </a:solidFill>
              </a:rPr>
              <a:t>đen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8261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363" name="AutoShape 3" descr="9k="/>
          <p:cNvSpPr>
            <a:spLocks noChangeAspect="1" noChangeArrowheads="1"/>
          </p:cNvSpPr>
          <p:nvPr/>
        </p:nvSpPr>
        <p:spPr bwMode="auto">
          <a:xfrm>
            <a:off x="3624263" y="2800350"/>
            <a:ext cx="18954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364" name="AutoShape 4" descr="9k="/>
          <p:cNvSpPr>
            <a:spLocks noChangeAspect="1" noChangeArrowheads="1"/>
          </p:cNvSpPr>
          <p:nvPr/>
        </p:nvSpPr>
        <p:spPr bwMode="auto">
          <a:xfrm>
            <a:off x="3338513" y="2505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5365" name="Picture 5" descr="tuong%20nhan%20su%20Sphinx%20o%20gi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038600" cy="312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Kim_Tu_Thap_o_ai_C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572000" cy="312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9" descr="ANd9GcQDhqxrnwn3gaiEItjldJ8YjvyW1cWhehG6dymAi4wjllIc8x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33813"/>
            <a:ext cx="4038600" cy="28717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10" descr="ANd9GcTO-X6_mzpRTxV9PEaK2CEHs4I24cyAalHk_E0Fu0UyvJH7x_s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29051"/>
            <a:ext cx="4572000" cy="2876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1524000" y="3352800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MỘT SỐ KIẾN TRÚC CỔ AI CẬP Ở CHÂU PHI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5842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10915971-con-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191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11062227-ru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ANd9GcQ2cOuEk2H4uww6Pb1UETHYL_Xu_RX7YPeCbzbx0ssk0fO5kJsm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1550"/>
            <a:ext cx="42672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ANd9GcQYbcbvjmv4Ksfs1gLfp0t9yi9b1iKhf6oADIiSkZh0mUiwHtm1h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419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914400" y="3124200"/>
            <a:ext cx="2314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Rừng rậm nhiệt đới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051550" y="3138488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.VnTime" panose="020B7200000000000000" pitchFamily="34" charset="0"/>
              </a:rPr>
              <a:t>Hoang mạc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3962400" y="62865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.VnTime" panose="020B7200000000000000" pitchFamily="34" charset="0"/>
              </a:rPr>
              <a:t>Xa-van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2698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762000" y="838201"/>
            <a:ext cx="7620000" cy="4410076"/>
            <a:chOff x="480" y="528"/>
            <a:chExt cx="4800" cy="2778"/>
          </a:xfrm>
        </p:grpSpPr>
        <p:pic>
          <p:nvPicPr>
            <p:cNvPr id="18442" name="Picture 3" descr="Hình:LocationEurope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864"/>
              <a:ext cx="4800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Text Box 4"/>
            <p:cNvSpPr txBox="1">
              <a:spLocks noChangeArrowheads="1"/>
            </p:cNvSpPr>
            <p:nvPr/>
          </p:nvSpPr>
          <p:spPr bwMode="auto">
            <a:xfrm>
              <a:off x="1776" y="528"/>
              <a:ext cx="184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u="sng" dirty="0" err="1" smtClean="0">
                  <a:solidFill>
                    <a:srgbClr val="FF0066"/>
                  </a:solidFill>
                </a:rPr>
                <a:t>Vị</a:t>
              </a:r>
              <a:r>
                <a:rPr lang="en-US" sz="2400" b="1" u="sng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</a:rPr>
                <a:t>trí</a:t>
              </a:r>
              <a:r>
                <a:rPr lang="en-US" sz="2400" b="1" u="sng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</a:rPr>
                <a:t>địa</a:t>
              </a:r>
              <a:r>
                <a:rPr lang="en-US" sz="2400" b="1" u="sng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</a:rPr>
                <a:t>lí</a:t>
              </a:r>
              <a:r>
                <a:rPr lang="en-US" sz="2400" b="1" u="sng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</a:rPr>
                <a:t>châu</a:t>
              </a:r>
              <a:r>
                <a:rPr lang="en-US" sz="2400" b="1" u="sng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u="sng" dirty="0" err="1" smtClean="0">
                  <a:solidFill>
                    <a:srgbClr val="FF0066"/>
                  </a:solidFill>
                </a:rPr>
                <a:t>Âu</a:t>
              </a:r>
              <a:endParaRPr lang="en-US" sz="2400" b="1" u="sng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1181100" y="790435"/>
            <a:ext cx="6248400" cy="5867400"/>
            <a:chOff x="1104" y="384"/>
            <a:chExt cx="2646" cy="3249"/>
          </a:xfrm>
        </p:grpSpPr>
        <p:pic>
          <p:nvPicPr>
            <p:cNvPr id="18440" name="Picture 6" descr="europa-m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84"/>
              <a:ext cx="2646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Text Box 7"/>
            <p:cNvSpPr txBox="1">
              <a:spLocks noChangeArrowheads="1"/>
            </p:cNvSpPr>
            <p:nvPr/>
          </p:nvSpPr>
          <p:spPr bwMode="auto">
            <a:xfrm>
              <a:off x="1632" y="624"/>
              <a:ext cx="1632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srgbClr val="FF0066"/>
                  </a:solidFill>
                </a:rPr>
                <a:t>Lược đồ châu Âu</a:t>
              </a:r>
            </a:p>
          </p:txBody>
        </p:sp>
      </p:grpSp>
      <p:grpSp>
        <p:nvGrpSpPr>
          <p:cNvPr id="110600" name="Group 8"/>
          <p:cNvGrpSpPr>
            <a:grpSpLocks/>
          </p:cNvGrpSpPr>
          <p:nvPr/>
        </p:nvGrpSpPr>
        <p:grpSpPr bwMode="auto">
          <a:xfrm>
            <a:off x="544890" y="638035"/>
            <a:ext cx="7620000" cy="6019800"/>
            <a:chOff x="528" y="192"/>
            <a:chExt cx="4800" cy="3984"/>
          </a:xfrm>
        </p:grpSpPr>
        <p:pic>
          <p:nvPicPr>
            <p:cNvPr id="18438" name="Picture 9" descr="Hình:Europe satellite orthographic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92"/>
              <a:ext cx="4800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Text Box 10"/>
            <p:cNvSpPr txBox="1">
              <a:spLocks noChangeArrowheads="1"/>
            </p:cNvSpPr>
            <p:nvPr/>
          </p:nvSpPr>
          <p:spPr bwMode="auto">
            <a:xfrm>
              <a:off x="576" y="826"/>
              <a:ext cx="1440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</a:rPr>
                <a:t>Châu Âu nhìn từ vệ tinh</a:t>
              </a:r>
            </a:p>
          </p:txBody>
        </p:sp>
      </p:grp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3124200" y="762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CHÂU 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480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185429" y="3276600"/>
            <a:ext cx="3192481" cy="21336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NỘI DUNG 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CHÍNH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4894213" y="1649105"/>
            <a:ext cx="4011737" cy="1752600"/>
          </a:xfrm>
          <a:prstGeom prst="flowChartAlternateProcess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4400" b="1" dirty="0">
                <a:latin typeface="Times New Roman" pitchFamily="18" charset="0"/>
                <a:cs typeface="Times New Roman" panose="02020603050405020304" pitchFamily="18" charset="0"/>
              </a:rPr>
              <a:t>Các lục địa và </a:t>
            </a:r>
            <a:endParaRPr lang="en-US" sz="4400" b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400" b="1" dirty="0">
                <a:latin typeface="Times New Roman" pitchFamily="18" charset="0"/>
                <a:cs typeface="Times New Roman" panose="02020603050405020304" pitchFamily="18" charset="0"/>
              </a:rPr>
              <a:t>các châu lục.</a:t>
            </a: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4843009" y="4648200"/>
            <a:ext cx="4114145" cy="1828800"/>
          </a:xfrm>
          <a:prstGeom prst="flowChartAlternateProcess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4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vi-VN" sz="4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71217" y="4330890"/>
            <a:ext cx="1371792" cy="161621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22535" idx="6"/>
            <a:endCxn id="22537" idx="1"/>
          </p:cNvCxnSpPr>
          <p:nvPr/>
        </p:nvCxnSpPr>
        <p:spPr>
          <a:xfrm flipV="1">
            <a:off x="3377910" y="2525405"/>
            <a:ext cx="1516303" cy="181799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200" y="48905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1ED8F-B852-489F-A139-454963142EAD}"/>
              </a:ext>
            </a:extLst>
          </p:cNvPr>
          <p:cNvSpPr txBox="1"/>
          <p:nvPr/>
        </p:nvSpPr>
        <p:spPr>
          <a:xfrm>
            <a:off x="76200" y="834733"/>
            <a:ext cx="7734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LỤC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CHÂU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7869" y="14453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THẾ GIỚI RỘNG LỚN VÀ ĐA DẠNG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2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/>
      <p:bldP spid="22535" grpId="1" animBg="1"/>
      <p:bldP spid="22537" grpId="0" animBg="1"/>
      <p:bldP spid="22537" grpId="1" animBg="1"/>
      <p:bldP spid="22539" grpId="0" animBg="1"/>
      <p:bldP spid="22539" grpId="1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304800" y="228600"/>
            <a:ext cx="8458200" cy="6227763"/>
            <a:chOff x="192" y="144"/>
            <a:chExt cx="5328" cy="3923"/>
          </a:xfrm>
        </p:grpSpPr>
        <p:pic>
          <p:nvPicPr>
            <p:cNvPr id="19469" name="Picture 3" descr="PCH27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29"/>
              <a:ext cx="5328" cy="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0" name="Text Box 4"/>
            <p:cNvSpPr txBox="1">
              <a:spLocks noChangeArrowheads="1"/>
            </p:cNvSpPr>
            <p:nvPr/>
          </p:nvSpPr>
          <p:spPr bwMode="auto">
            <a:xfrm>
              <a:off x="624" y="144"/>
              <a:ext cx="46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0066"/>
                  </a:solidFill>
                </a:rPr>
                <a:t>Dân cư châu Âu chủ yếu là người da trắng</a:t>
              </a:r>
            </a:p>
          </p:txBody>
        </p:sp>
      </p:grpSp>
      <p:grpSp>
        <p:nvGrpSpPr>
          <p:cNvPr id="111621" name="Group 5"/>
          <p:cNvGrpSpPr>
            <a:grpSpLocks/>
          </p:cNvGrpSpPr>
          <p:nvPr/>
        </p:nvGrpSpPr>
        <p:grpSpPr bwMode="auto">
          <a:xfrm>
            <a:off x="609600" y="228600"/>
            <a:ext cx="8001000" cy="6400800"/>
            <a:chOff x="384" y="144"/>
            <a:chExt cx="5040" cy="4032"/>
          </a:xfrm>
        </p:grpSpPr>
        <p:pic>
          <p:nvPicPr>
            <p:cNvPr id="19467" name="Picture 6" descr="Divine_Mercy_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528"/>
              <a:ext cx="2861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8" name="Text Box 7"/>
            <p:cNvSpPr txBox="1">
              <a:spLocks noChangeArrowheads="1"/>
            </p:cNvSpPr>
            <p:nvPr/>
          </p:nvSpPr>
          <p:spPr bwMode="auto">
            <a:xfrm>
              <a:off x="384" y="144"/>
              <a:ext cx="50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0066"/>
                  </a:solidFill>
                </a:rPr>
                <a:t>Thiên Chúa giáo-đạo giáo chủ yếu ở châu Âu</a:t>
              </a:r>
            </a:p>
          </p:txBody>
        </p:sp>
      </p:grpSp>
      <p:grpSp>
        <p:nvGrpSpPr>
          <p:cNvPr id="111624" name="Group 8"/>
          <p:cNvGrpSpPr>
            <a:grpSpLocks/>
          </p:cNvGrpSpPr>
          <p:nvPr/>
        </p:nvGrpSpPr>
        <p:grpSpPr bwMode="auto">
          <a:xfrm>
            <a:off x="533400" y="0"/>
            <a:ext cx="8001000" cy="6781800"/>
            <a:chOff x="336" y="0"/>
            <a:chExt cx="5040" cy="4272"/>
          </a:xfrm>
        </p:grpSpPr>
        <p:pic>
          <p:nvPicPr>
            <p:cNvPr id="19464" name="Picture 9" descr="187b0684cd3047f59928924dc65be2a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528"/>
              <a:ext cx="5040" cy="3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 Box 10"/>
            <p:cNvSpPr txBox="1">
              <a:spLocks noChangeArrowheads="1"/>
            </p:cNvSpPr>
            <p:nvPr/>
          </p:nvSpPr>
          <p:spPr bwMode="auto">
            <a:xfrm>
              <a:off x="768" y="0"/>
              <a:ext cx="379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0066"/>
                  </a:solidFill>
                </a:rPr>
                <a:t>Công nghiệp và dịch vụ là hoạt động kinh tế chính ở châu Âu</a:t>
              </a:r>
            </a:p>
          </p:txBody>
        </p:sp>
        <p:sp>
          <p:nvSpPr>
            <p:cNvPr id="19466" name="Text Box 11"/>
            <p:cNvSpPr txBox="1">
              <a:spLocks noChangeArrowheads="1"/>
            </p:cNvSpPr>
            <p:nvPr/>
          </p:nvSpPr>
          <p:spPr bwMode="auto">
            <a:xfrm>
              <a:off x="960" y="3984"/>
              <a:ext cx="3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</a:rPr>
                <a:t>Ảnh một khu công nghiệp. </a:t>
              </a:r>
            </a:p>
          </p:txBody>
        </p:sp>
      </p:grpSp>
      <p:grpSp>
        <p:nvGrpSpPr>
          <p:cNvPr id="111628" name="Group 12"/>
          <p:cNvGrpSpPr>
            <a:grpSpLocks/>
          </p:cNvGrpSpPr>
          <p:nvPr/>
        </p:nvGrpSpPr>
        <p:grpSpPr bwMode="auto">
          <a:xfrm>
            <a:off x="381000" y="0"/>
            <a:ext cx="8382000" cy="6588125"/>
            <a:chOff x="192" y="0"/>
            <a:chExt cx="5280" cy="4150"/>
          </a:xfrm>
        </p:grpSpPr>
        <p:pic>
          <p:nvPicPr>
            <p:cNvPr id="19462" name="Picture 13" descr="0(15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28"/>
              <a:ext cx="5280" cy="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Text Box 14"/>
            <p:cNvSpPr txBox="1">
              <a:spLocks noChangeArrowheads="1"/>
            </p:cNvSpPr>
            <p:nvPr/>
          </p:nvSpPr>
          <p:spPr bwMode="auto">
            <a:xfrm>
              <a:off x="384" y="0"/>
              <a:ext cx="484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0066"/>
                  </a:solidFill>
                </a:rPr>
                <a:t>Các đô thị là nơi tập trung đông dân nhất châu Âu. Châu Âu có dân số đông thứ ba trên thế giới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9197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/>
          </p:cNvGrpSpPr>
          <p:nvPr/>
        </p:nvGrpSpPr>
        <p:grpSpPr bwMode="auto">
          <a:xfrm>
            <a:off x="381000" y="381000"/>
            <a:ext cx="8382000" cy="5486400"/>
            <a:chOff x="240" y="240"/>
            <a:chExt cx="5280" cy="3456"/>
          </a:xfrm>
        </p:grpSpPr>
        <p:pic>
          <p:nvPicPr>
            <p:cNvPr id="21511" name="Picture 3" descr="Hình:LocationAmericas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30"/>
              <a:ext cx="5280" cy="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Text Box 4"/>
            <p:cNvSpPr txBox="1">
              <a:spLocks noChangeArrowheads="1"/>
            </p:cNvSpPr>
            <p:nvPr/>
          </p:nvSpPr>
          <p:spPr bwMode="auto">
            <a:xfrm>
              <a:off x="1728" y="240"/>
              <a:ext cx="24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FF0066"/>
                  </a:solidFill>
                </a:rPr>
                <a:t>Vị trí địa lí châu Mỹ</a:t>
              </a:r>
            </a:p>
          </p:txBody>
        </p:sp>
      </p:grp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76200" y="381000"/>
            <a:ext cx="8991600" cy="6400800"/>
            <a:chOff x="0" y="192"/>
            <a:chExt cx="5712" cy="4032"/>
          </a:xfrm>
        </p:grpSpPr>
        <p:pic>
          <p:nvPicPr>
            <p:cNvPr id="21508" name="Picture 6" descr="Hình:N&amp;SAmerica-pol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0"/>
              <a:ext cx="2382" cy="359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7" descr="continent-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" y="630"/>
              <a:ext cx="3306" cy="359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0" name="Text Box 8"/>
            <p:cNvSpPr txBox="1">
              <a:spLocks noChangeArrowheads="1"/>
            </p:cNvSpPr>
            <p:nvPr/>
          </p:nvSpPr>
          <p:spPr bwMode="auto">
            <a:xfrm>
              <a:off x="1632" y="192"/>
              <a:ext cx="25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FF0066"/>
                  </a:solidFill>
                </a:rPr>
                <a:t>Lược đồ châu Mỹ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0215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457200" y="76200"/>
            <a:ext cx="8305800" cy="6429375"/>
            <a:chOff x="288" y="48"/>
            <a:chExt cx="5232" cy="4050"/>
          </a:xfrm>
        </p:grpSpPr>
        <p:pic>
          <p:nvPicPr>
            <p:cNvPr id="22542" name="Picture 3" descr="PCH27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24"/>
              <a:ext cx="5232" cy="347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3" name="Text Box 4"/>
            <p:cNvSpPr txBox="1">
              <a:spLocks noChangeArrowheads="1"/>
            </p:cNvSpPr>
            <p:nvPr/>
          </p:nvSpPr>
          <p:spPr bwMode="auto">
            <a:xfrm>
              <a:off x="384" y="48"/>
              <a:ext cx="499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FF"/>
                  </a:solidFill>
                </a:rPr>
                <a:t>Dân cư châu Mỹ chủ yếu là dân nhập cư từ châu Âu nên họ cũng là người da trắng.</a:t>
              </a:r>
            </a:p>
          </p:txBody>
        </p:sp>
      </p:grpSp>
      <p:grpSp>
        <p:nvGrpSpPr>
          <p:cNvPr id="107525" name="Group 5"/>
          <p:cNvGrpSpPr>
            <a:grpSpLocks/>
          </p:cNvGrpSpPr>
          <p:nvPr/>
        </p:nvGrpSpPr>
        <p:grpSpPr bwMode="auto">
          <a:xfrm>
            <a:off x="381000" y="0"/>
            <a:ext cx="8458200" cy="6632575"/>
            <a:chOff x="240" y="0"/>
            <a:chExt cx="5328" cy="4178"/>
          </a:xfrm>
        </p:grpSpPr>
        <p:pic>
          <p:nvPicPr>
            <p:cNvPr id="22540" name="Picture 6" descr="NY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14"/>
              <a:ext cx="5232" cy="3564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1" name="Text Box 7"/>
            <p:cNvSpPr txBox="1">
              <a:spLocks noChangeArrowheads="1"/>
            </p:cNvSpPr>
            <p:nvPr/>
          </p:nvSpPr>
          <p:spPr bwMode="auto">
            <a:xfrm>
              <a:off x="240" y="0"/>
              <a:ext cx="53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FF"/>
                  </a:solidFill>
                </a:rPr>
                <a:t>Đô thị ở New York. Dân cư châu Mỹ sống tập trung ở các đô thị. Chúng trở nên nhộn nhịp, sầm uất và tấp nập</a:t>
              </a:r>
            </a:p>
          </p:txBody>
        </p:sp>
      </p:grpSp>
      <p:grpSp>
        <p:nvGrpSpPr>
          <p:cNvPr id="107528" name="Group 8"/>
          <p:cNvGrpSpPr>
            <a:grpSpLocks/>
          </p:cNvGrpSpPr>
          <p:nvPr/>
        </p:nvGrpSpPr>
        <p:grpSpPr bwMode="auto">
          <a:xfrm>
            <a:off x="161925" y="138113"/>
            <a:ext cx="8829675" cy="5881687"/>
            <a:chOff x="102" y="87"/>
            <a:chExt cx="5562" cy="3705"/>
          </a:xfrm>
        </p:grpSpPr>
        <p:pic>
          <p:nvPicPr>
            <p:cNvPr id="22537" name="Picture 9" descr="SGK-Dia-li-7-hinh-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12"/>
              <a:ext cx="2736" cy="288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8" name="Picture 10" descr="phongvh190608-MCD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912"/>
              <a:ext cx="2778" cy="288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240" y="87"/>
              <a:ext cx="5328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FF"/>
                  </a:solidFill>
                </a:rPr>
                <a:t>Bắc Mỹ phát triển công nghiệp. </a:t>
              </a:r>
            </a:p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FF"/>
                  </a:solidFill>
                </a:rPr>
                <a:t>Nam và Trung Mỹ phát triển nông nghiệp</a:t>
              </a:r>
            </a:p>
          </p:txBody>
        </p:sp>
      </p:grpSp>
      <p:grpSp>
        <p:nvGrpSpPr>
          <p:cNvPr id="107532" name="Group 12"/>
          <p:cNvGrpSpPr>
            <a:grpSpLocks/>
          </p:cNvGrpSpPr>
          <p:nvPr/>
        </p:nvGrpSpPr>
        <p:grpSpPr bwMode="auto">
          <a:xfrm>
            <a:off x="76200" y="152400"/>
            <a:ext cx="8915400" cy="6480175"/>
            <a:chOff x="96" y="144"/>
            <a:chExt cx="5616" cy="4082"/>
          </a:xfrm>
        </p:grpSpPr>
        <p:pic>
          <p:nvPicPr>
            <p:cNvPr id="22534" name="Picture 13" descr="Toàn cảnh nhà Trắng (yosemiterentals.com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0"/>
              <a:ext cx="2880" cy="254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5" name="Picture 14" descr="nm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720"/>
              <a:ext cx="2700" cy="350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6" name="Text Box 15"/>
            <p:cNvSpPr txBox="1">
              <a:spLocks noChangeArrowheads="1"/>
            </p:cNvSpPr>
            <p:nvPr/>
          </p:nvSpPr>
          <p:spPr bwMode="auto">
            <a:xfrm>
              <a:off x="240" y="144"/>
              <a:ext cx="52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FF"/>
                  </a:solidFill>
                </a:rPr>
                <a:t>Hoa Kì - đất nước có nền kinh tế, chính trị, văn hóa lớn nhất ở châu Mỹ nói riêng và cả thế giới nói chung.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6200" y="35257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6060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Luoc_do_tu_nhien_Chau_Dai_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838200"/>
            <a:ext cx="55070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"/>
            <a:ext cx="8229600" cy="715963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CHÂU ĐẠI DƯƠNG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6" descr="ANd9GcSflT18dJ1_Tz-3CmUoIkaf8fiFmQXhPKfe6nhKWbR_AfVVffU_HgE-MVUh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08" y="3020704"/>
            <a:ext cx="4343400" cy="3200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174008" y="201304"/>
            <a:ext cx="4419600" cy="3962400"/>
            <a:chOff x="240" y="240"/>
            <a:chExt cx="2928" cy="2239"/>
          </a:xfrm>
        </p:grpSpPr>
        <p:pic>
          <p:nvPicPr>
            <p:cNvPr id="7" name="Picture 5" descr="k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0"/>
              <a:ext cx="2928" cy="223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88" y="288"/>
              <a:ext cx="1365" cy="3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srgbClr val="000000"/>
                  </a:solidFill>
                </a:rPr>
                <a:t>Căng-gu-ru</a:t>
              </a:r>
            </a:p>
          </p:txBody>
        </p:sp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270008" y="6221104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Gấu gala</a:t>
            </a:r>
          </a:p>
        </p:txBody>
      </p:sp>
    </p:spTree>
    <p:extLst>
      <p:ext uri="{BB962C8B-B14F-4D97-AF65-F5344CB8AC3E}">
        <p14:creationId xmlns:p14="http://schemas.microsoft.com/office/powerpoint/2010/main" val="2250345691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609600" y="762000"/>
            <a:ext cx="7848600" cy="3876675"/>
            <a:chOff x="432" y="528"/>
            <a:chExt cx="4944" cy="2442"/>
          </a:xfrm>
        </p:grpSpPr>
        <p:pic>
          <p:nvPicPr>
            <p:cNvPr id="27655" name="Picture 3" descr="Hình:LocationAsia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528"/>
              <a:ext cx="4800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Text Box 4"/>
            <p:cNvSpPr txBox="1">
              <a:spLocks noChangeArrowheads="1"/>
            </p:cNvSpPr>
            <p:nvPr/>
          </p:nvSpPr>
          <p:spPr bwMode="auto">
            <a:xfrm>
              <a:off x="3456" y="2016"/>
              <a:ext cx="19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srgbClr val="FF0066"/>
                  </a:solidFill>
                </a:rPr>
                <a:t>Vị trí địa lí của châu Á</a:t>
              </a:r>
            </a:p>
          </p:txBody>
        </p:sp>
      </p:grpSp>
      <p:grpSp>
        <p:nvGrpSpPr>
          <p:cNvPr id="113669" name="Group 5"/>
          <p:cNvGrpSpPr>
            <a:grpSpLocks/>
          </p:cNvGrpSpPr>
          <p:nvPr/>
        </p:nvGrpSpPr>
        <p:grpSpPr bwMode="auto">
          <a:xfrm>
            <a:off x="762000" y="685800"/>
            <a:ext cx="7653338" cy="5029200"/>
            <a:chOff x="480" y="528"/>
            <a:chExt cx="4821" cy="3168"/>
          </a:xfrm>
        </p:grpSpPr>
        <p:pic>
          <p:nvPicPr>
            <p:cNvPr id="27653" name="Picture 6" descr="200px-Asia_satellite_plane_shad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28"/>
              <a:ext cx="4821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7"/>
            <p:cNvSpPr txBox="1">
              <a:spLocks noChangeArrowheads="1"/>
            </p:cNvSpPr>
            <p:nvPr/>
          </p:nvSpPr>
          <p:spPr bwMode="auto">
            <a:xfrm>
              <a:off x="3984" y="2448"/>
              <a:ext cx="124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</a:rPr>
                <a:t>Châu Á nhìn từ vệ tinh</a:t>
              </a:r>
            </a:p>
          </p:txBody>
        </p:sp>
      </p:grp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3429000" y="762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CHÂU Á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4094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5737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_do_cac_khu_vuc_Chau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95325"/>
            <a:ext cx="8534400" cy="593725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362200" y="1524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Lược đồ tự nhiên Châu Á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4094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4245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"/>
          <p:cNvGrpSpPr>
            <a:grpSpLocks/>
          </p:cNvGrpSpPr>
          <p:nvPr/>
        </p:nvGrpSpPr>
        <p:grpSpPr bwMode="auto">
          <a:xfrm>
            <a:off x="762000" y="533400"/>
            <a:ext cx="7467600" cy="5715000"/>
            <a:chOff x="192" y="-240"/>
            <a:chExt cx="4704" cy="3600"/>
          </a:xfrm>
        </p:grpSpPr>
        <p:pic>
          <p:nvPicPr>
            <p:cNvPr id="29708" name="Picture 3" descr="Thailand_Ch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-240"/>
              <a:ext cx="4704" cy="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Text Box 4"/>
            <p:cNvSpPr txBox="1">
              <a:spLocks noChangeArrowheads="1"/>
            </p:cNvSpPr>
            <p:nvPr/>
          </p:nvSpPr>
          <p:spPr bwMode="auto">
            <a:xfrm>
              <a:off x="282" y="3072"/>
              <a:ext cx="44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FF"/>
                  </a:solidFill>
                </a:rPr>
                <a:t>Dân cư châu Á chủ yếu là người da vàng.</a:t>
              </a:r>
            </a:p>
          </p:txBody>
        </p:sp>
      </p:grpSp>
      <p:grpSp>
        <p:nvGrpSpPr>
          <p:cNvPr id="115717" name="Group 5"/>
          <p:cNvGrpSpPr>
            <a:grpSpLocks/>
          </p:cNvGrpSpPr>
          <p:nvPr/>
        </p:nvGrpSpPr>
        <p:grpSpPr bwMode="auto">
          <a:xfrm>
            <a:off x="685800" y="76200"/>
            <a:ext cx="7620000" cy="6324600"/>
            <a:chOff x="527" y="0"/>
            <a:chExt cx="4657" cy="3984"/>
          </a:xfrm>
        </p:grpSpPr>
        <p:pic>
          <p:nvPicPr>
            <p:cNvPr id="29706" name="Picture 6" descr="00(6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88"/>
              <a:ext cx="4657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7"/>
            <p:cNvSpPr txBox="1">
              <a:spLocks noChangeArrowheads="1"/>
            </p:cNvSpPr>
            <p:nvPr/>
          </p:nvSpPr>
          <p:spPr bwMode="auto">
            <a:xfrm>
              <a:off x="1008" y="0"/>
              <a:ext cx="36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 err="1" smtClean="0">
                  <a:solidFill>
                    <a:srgbClr val="0000FF"/>
                  </a:solidFill>
                </a:rPr>
                <a:t>Châu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Á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là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nơi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đông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dân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nhất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thế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giới</a:t>
              </a:r>
              <a:endParaRPr lang="en-US" sz="2400" b="1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115720" name="Group 8"/>
          <p:cNvGrpSpPr>
            <a:grpSpLocks/>
          </p:cNvGrpSpPr>
          <p:nvPr/>
        </p:nvGrpSpPr>
        <p:grpSpPr bwMode="auto">
          <a:xfrm>
            <a:off x="381000" y="115887"/>
            <a:ext cx="8534400" cy="6284913"/>
            <a:chOff x="288" y="25"/>
            <a:chExt cx="5376" cy="3959"/>
          </a:xfrm>
        </p:grpSpPr>
        <p:pic>
          <p:nvPicPr>
            <p:cNvPr id="29704" name="Picture 9" descr="322857-00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07"/>
              <a:ext cx="4848" cy="3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Text Box 10"/>
            <p:cNvSpPr txBox="1">
              <a:spLocks noChangeArrowheads="1"/>
            </p:cNvSpPr>
            <p:nvPr/>
          </p:nvSpPr>
          <p:spPr bwMode="auto">
            <a:xfrm>
              <a:off x="288" y="25"/>
              <a:ext cx="53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 err="1" smtClean="0">
                  <a:solidFill>
                    <a:srgbClr val="0000FF"/>
                  </a:solidFill>
                </a:rPr>
                <a:t>Châu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Á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có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khí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hậu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phù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hợp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với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việc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trồng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trọt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, do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đó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hoạt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động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kinh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tế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chủ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yếu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là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nông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nghiệp</a:t>
              </a:r>
              <a:endParaRPr lang="en-US" sz="2400" b="1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" y="4094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9552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uoc do tu nhien chau Nam C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74" y="533400"/>
            <a:ext cx="6416026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590800" y="6400800"/>
            <a:ext cx="480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143000" y="76200"/>
            <a:ext cx="6781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CHÂU NAM CỰC</a:t>
            </a:r>
          </a:p>
        </p:txBody>
      </p:sp>
      <p:pic>
        <p:nvPicPr>
          <p:cNvPr id="5" name="Picture 2" descr="Luoc_do_tu_nhien_Chau_Nam_c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223"/>
            <a:ext cx="4246033" cy="432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2316" y="5243512"/>
            <a:ext cx="38862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4" descr="df70711201006BigD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6870"/>
            <a:ext cx="4495800" cy="429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93244" y="6005512"/>
            <a:ext cx="81400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CHÂU LỤC DUY NHẤT NẰM DƯỚI LỚP BĂNG DÀY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3845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0"/>
            <a:ext cx="4572000" cy="3429000"/>
            <a:chOff x="0" y="0"/>
            <a:chExt cx="2880" cy="2160"/>
          </a:xfrm>
        </p:grpSpPr>
        <p:pic>
          <p:nvPicPr>
            <p:cNvPr id="32780" name="Picture 3" descr="HAI CAU 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Text Box 4"/>
            <p:cNvSpPr txBox="1">
              <a:spLocks noChangeArrowheads="1"/>
            </p:cNvSpPr>
            <p:nvPr/>
          </p:nvSpPr>
          <p:spPr bwMode="auto">
            <a:xfrm>
              <a:off x="48" y="57"/>
              <a:ext cx="13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  <a:cs typeface="Arial" panose="020B0604020202020204" pitchFamily="34" charset="0"/>
                </a:rPr>
                <a:t>Sư tử biển</a:t>
              </a:r>
            </a:p>
          </p:txBody>
        </p:sp>
      </p:grpSp>
      <p:grpSp>
        <p:nvGrpSpPr>
          <p:cNvPr id="32771" name="Group 5"/>
          <p:cNvGrpSpPr>
            <a:grpSpLocks/>
          </p:cNvGrpSpPr>
          <p:nvPr/>
        </p:nvGrpSpPr>
        <p:grpSpPr bwMode="auto">
          <a:xfrm>
            <a:off x="0" y="3429000"/>
            <a:ext cx="4572000" cy="3429000"/>
            <a:chOff x="0" y="2160"/>
            <a:chExt cx="2880" cy="2160"/>
          </a:xfrm>
        </p:grpSpPr>
        <p:graphicFrame>
          <p:nvGraphicFramePr>
            <p:cNvPr id="32778" name="Object 2"/>
            <p:cNvGraphicFramePr>
              <a:graphicFrameLocks noChangeAspect="1"/>
            </p:cNvGraphicFramePr>
            <p:nvPr/>
          </p:nvGraphicFramePr>
          <p:xfrm>
            <a:off x="0" y="2160"/>
            <a:ext cx="2880" cy="2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Image" r:id="rId4" imgW="3304762" imgH="2076190" progId="Photoshop.Image.6">
                    <p:embed/>
                  </p:oleObj>
                </mc:Choice>
                <mc:Fallback>
                  <p:oleObj name="Image" r:id="rId4" imgW="3304762" imgH="2076190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60"/>
                          <a:ext cx="2880" cy="216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folHlink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9" name="Text Box 7"/>
            <p:cNvSpPr txBox="1">
              <a:spLocks noChangeArrowheads="1"/>
            </p:cNvSpPr>
            <p:nvPr/>
          </p:nvSpPr>
          <p:spPr bwMode="auto">
            <a:xfrm>
              <a:off x="144" y="3840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Cá voi xanh</a:t>
              </a:r>
            </a:p>
          </p:txBody>
        </p:sp>
      </p:grpSp>
      <p:grpSp>
        <p:nvGrpSpPr>
          <p:cNvPr id="32772" name="Group 8"/>
          <p:cNvGrpSpPr>
            <a:grpSpLocks/>
          </p:cNvGrpSpPr>
          <p:nvPr/>
        </p:nvGrpSpPr>
        <p:grpSpPr bwMode="auto">
          <a:xfrm>
            <a:off x="4572000" y="0"/>
            <a:ext cx="4572000" cy="3429000"/>
            <a:chOff x="2880" y="0"/>
            <a:chExt cx="2880" cy="2112"/>
          </a:xfrm>
        </p:grpSpPr>
        <p:pic>
          <p:nvPicPr>
            <p:cNvPr id="32776" name="Picture 9" descr="tuanl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12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77" name="Text Box 10"/>
            <p:cNvSpPr txBox="1">
              <a:spLocks noChangeArrowheads="1"/>
            </p:cNvSpPr>
            <p:nvPr/>
          </p:nvSpPr>
          <p:spPr bwMode="auto">
            <a:xfrm>
              <a:off x="4704" y="48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  <a:cs typeface="Arial" panose="020B0604020202020204" pitchFamily="34" charset="0"/>
                </a:rPr>
                <a:t>Tuần lộc</a:t>
              </a:r>
            </a:p>
          </p:txBody>
        </p:sp>
      </p:grpSp>
      <p:grpSp>
        <p:nvGrpSpPr>
          <p:cNvPr id="32773" name="Group 11"/>
          <p:cNvGrpSpPr>
            <a:grpSpLocks/>
          </p:cNvGrpSpPr>
          <p:nvPr/>
        </p:nvGrpSpPr>
        <p:grpSpPr bwMode="auto">
          <a:xfrm>
            <a:off x="4572000" y="3429000"/>
            <a:ext cx="4572000" cy="3429000"/>
            <a:chOff x="2880" y="2112"/>
            <a:chExt cx="2880" cy="2208"/>
          </a:xfrm>
        </p:grpSpPr>
        <p:pic>
          <p:nvPicPr>
            <p:cNvPr id="32774" name="Picture 12" descr="gấu B cự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288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13"/>
            <p:cNvSpPr txBox="1">
              <a:spLocks noChangeArrowheads="1"/>
            </p:cNvSpPr>
            <p:nvPr/>
          </p:nvSpPr>
          <p:spPr bwMode="auto">
            <a:xfrm>
              <a:off x="3168" y="2256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000000"/>
                  </a:solidFill>
                  <a:cs typeface="Arial" panose="020B0604020202020204" pitchFamily="34" charset="0"/>
                </a:rPr>
                <a:t>Gấu trắng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426362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Các lục địa được hình thành như thế nào?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419600"/>
          </a:xfr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Gondwana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hơn.Theo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Gondwana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796" name="Text Box 10"/>
          <p:cNvSpPr txBox="1">
            <a:spLocks noChangeArrowheads="1"/>
          </p:cNvSpPr>
          <p:nvPr/>
        </p:nvSpPr>
        <p:spPr bwMode="auto">
          <a:xfrm>
            <a:off x="5257800" y="41148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76400" y="152400"/>
            <a:ext cx="6019800" cy="6477000"/>
            <a:chOff x="1676400" y="0"/>
            <a:chExt cx="6019800" cy="6858000"/>
          </a:xfrm>
        </p:grpSpPr>
        <p:pic>
          <p:nvPicPr>
            <p:cNvPr id="7" name="Picture 7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0"/>
              <a:ext cx="60198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057400" y="1919288"/>
              <a:ext cx="2438400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FF"/>
                  </a:solidFill>
                </a:rPr>
                <a:t>225 triệu năm trước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029200" y="1919288"/>
              <a:ext cx="2590800" cy="366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FF"/>
                  </a:solidFill>
                </a:rPr>
                <a:t>200 triệu năm trước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981200" y="4343400"/>
              <a:ext cx="236220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0000FF"/>
                  </a:solidFill>
                </a:rPr>
                <a:t>135 triệu năm trước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953000" y="4251325"/>
              <a:ext cx="259080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0000FF"/>
                  </a:solidFill>
                </a:rPr>
                <a:t>65 triệu năm trước 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6248400" y="5546725"/>
              <a:ext cx="1371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smtClean="0">
                  <a:solidFill>
                    <a:srgbClr val="0000FF"/>
                  </a:solidFill>
                </a:rPr>
                <a:t>Ngày nay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35909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6" grpId="1"/>
      <p:bldP spid="16387" grpId="0" build="p"/>
      <p:bldP spid="16387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58" descr="bando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5" y="-15283"/>
            <a:ext cx="8948495" cy="48140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3416236" y="2362200"/>
            <a:ext cx="588245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MĨ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2216927" y="914400"/>
            <a:ext cx="949354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BẮC MĨ</a:t>
            </a:r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4842542" y="1752600"/>
            <a:ext cx="1066939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PHI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5909481" y="914400"/>
            <a:ext cx="1752828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Á - ÂU</a:t>
            </a:r>
          </a:p>
        </p:txBody>
      </p:sp>
      <p:sp>
        <p:nvSpPr>
          <p:cNvPr id="14" name="Text Box 71"/>
          <p:cNvSpPr txBox="1">
            <a:spLocks noChangeArrowheads="1"/>
          </p:cNvSpPr>
          <p:nvPr/>
        </p:nvSpPr>
        <p:spPr bwMode="auto">
          <a:xfrm>
            <a:off x="7438128" y="2932004"/>
            <a:ext cx="1214553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ÔXTRAYLIA</a:t>
            </a:r>
          </a:p>
        </p:txBody>
      </p:sp>
      <p:sp>
        <p:nvSpPr>
          <p:cNvPr id="15" name="Text Box 72"/>
          <p:cNvSpPr txBox="1">
            <a:spLocks noChangeArrowheads="1"/>
          </p:cNvSpPr>
          <p:nvPr/>
        </p:nvSpPr>
        <p:spPr bwMode="auto">
          <a:xfrm>
            <a:off x="6371189" y="4038600"/>
            <a:ext cx="1066939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CỰC</a:t>
            </a:r>
          </a:p>
        </p:txBody>
      </p:sp>
      <p:sp>
        <p:nvSpPr>
          <p:cNvPr id="19" name="Text Box 77"/>
          <p:cNvSpPr txBox="1">
            <a:spLocks noChangeArrowheads="1"/>
          </p:cNvSpPr>
          <p:nvPr/>
        </p:nvSpPr>
        <p:spPr bwMode="auto">
          <a:xfrm>
            <a:off x="2340180" y="4844642"/>
            <a:ext cx="42681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23893" y="2007037"/>
            <a:ext cx="851530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</a:rPr>
              <a:t>Lục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địa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khối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đất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liền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rộng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hàng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triệu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ki-lô-mét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vuông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,</a:t>
            </a:r>
            <a:r>
              <a:rPr lang="en-US" sz="4400" baseline="30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biển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Đại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Dương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</a:rPr>
              <a:t>quanh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</a:rPr>
              <a:t>- Ý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nghĩa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mang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nghĩa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mặt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nhiên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6325" y="236537"/>
            <a:ext cx="82818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Rectangle 75"/>
          <p:cNvSpPr>
            <a:spLocks noChangeArrowheads="1"/>
          </p:cNvSpPr>
          <p:nvPr/>
        </p:nvSpPr>
        <p:spPr bwMode="auto">
          <a:xfrm>
            <a:off x="323893" y="1135559"/>
            <a:ext cx="34259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Lục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sym typeface="Wingdings" panose="05000000000000000000" pitchFamily="2" charset="2"/>
              </a:rPr>
              <a:t>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4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9" grpId="0"/>
      <p:bldP spid="19" grpId="1"/>
      <p:bldP spid="17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25562"/>
            <a:ext cx="8229600" cy="7318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843" name="WordArt 4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610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 pitchFamily="2" charset="0"/>
              </a:rPr>
              <a:t>Baøi</a:t>
            </a:r>
            <a:r>
              <a:rPr lang="en-US" sz="3600" b="1" kern="10" dirty="0" smtClean="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 pitchFamily="2" charset="0"/>
              </a:rPr>
              <a:t> 25:THEÁ GIÔÙI ROÄNG LÔÙN VAØ ÑA DAÏNG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304800" y="2544762"/>
            <a:ext cx="8229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4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2899" y="76200"/>
            <a:ext cx="87096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47422"/>
              </p:ext>
            </p:extLst>
          </p:nvPr>
        </p:nvGraphicFramePr>
        <p:xfrm>
          <a:off x="381000" y="1600200"/>
          <a:ext cx="8458200" cy="46939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95600"/>
                <a:gridCol w="2514600"/>
                <a:gridCol w="3048000"/>
              </a:tblGrid>
              <a:tr h="806450">
                <a:tc>
                  <a:txBody>
                    <a:bodyPr/>
                    <a:lstStyle/>
                    <a:p>
                      <a:pPr marL="4064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gia (tính đến 2001)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29235" marR="210820" indent="11874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gia (tính đến 2017)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6362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6362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6794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4325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6362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6362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6794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4325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6362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6794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68135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6743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6338248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quốc gia trên thế giới năm 2001 và năm 2017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221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35843" grpId="0"/>
      <p:bldP spid="58376" grpId="0"/>
      <p:bldP spid="58376" grpId="1"/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8516" y="228600"/>
            <a:ext cx="88630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61514" name="Group 7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12764356"/>
              </p:ext>
            </p:extLst>
          </p:nvPr>
        </p:nvGraphicFramePr>
        <p:xfrm>
          <a:off x="152400" y="1447800"/>
          <a:ext cx="8839200" cy="4678363"/>
        </p:xfrm>
        <a:graphic>
          <a:graphicData uri="http://schemas.openxmlformats.org/drawingml/2006/table">
            <a:tbl>
              <a:tblPr/>
              <a:tblGrid>
                <a:gridCol w="3276600"/>
                <a:gridCol w="2362200"/>
                <a:gridCol w="32004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TIÊU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92" name="Text Box 52"/>
          <p:cNvSpPr txBox="1">
            <a:spLocks noChangeArrowheads="1"/>
          </p:cNvSpPr>
          <p:nvPr/>
        </p:nvSpPr>
        <p:spPr bwMode="auto">
          <a:xfrm>
            <a:off x="228600" y="2514600"/>
            <a:ext cx="3581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3" name="Text Box 53"/>
          <p:cNvSpPr txBox="1">
            <a:spLocks noChangeArrowheads="1"/>
          </p:cNvSpPr>
          <p:nvPr/>
        </p:nvSpPr>
        <p:spPr bwMode="auto">
          <a:xfrm>
            <a:off x="228600" y="3657600"/>
            <a:ext cx="3048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4" name="Text Box 54"/>
          <p:cNvSpPr txBox="1">
            <a:spLocks noChangeArrowheads="1"/>
          </p:cNvSpPr>
          <p:nvPr/>
        </p:nvSpPr>
        <p:spPr bwMode="auto">
          <a:xfrm>
            <a:off x="228600" y="4953000"/>
            <a:ext cx="327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5" name="Text Box 55"/>
          <p:cNvSpPr txBox="1">
            <a:spLocks noChangeArrowheads="1"/>
          </p:cNvSpPr>
          <p:nvPr/>
        </p:nvSpPr>
        <p:spPr bwMode="auto">
          <a:xfrm>
            <a:off x="3505200" y="25146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20 000 USD/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6" name="Text Box 56"/>
          <p:cNvSpPr txBox="1">
            <a:spLocks noChangeArrowheads="1"/>
          </p:cNvSpPr>
          <p:nvPr/>
        </p:nvSpPr>
        <p:spPr bwMode="auto">
          <a:xfrm>
            <a:off x="5943600" y="2514600"/>
            <a:ext cx="2819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20 000 USD/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7" name="Text Box 57"/>
          <p:cNvSpPr txBox="1">
            <a:spLocks noChangeArrowheads="1"/>
          </p:cNvSpPr>
          <p:nvPr/>
        </p:nvSpPr>
        <p:spPr bwMode="auto">
          <a:xfrm>
            <a:off x="3810000" y="3992562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8" name="Text Box 58"/>
          <p:cNvSpPr txBox="1">
            <a:spLocks noChangeArrowheads="1"/>
          </p:cNvSpPr>
          <p:nvPr/>
        </p:nvSpPr>
        <p:spPr bwMode="auto">
          <a:xfrm>
            <a:off x="6019800" y="3992562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9" name="Text Box 59"/>
          <p:cNvSpPr txBox="1">
            <a:spLocks noChangeArrowheads="1"/>
          </p:cNvSpPr>
          <p:nvPr/>
        </p:nvSpPr>
        <p:spPr bwMode="auto">
          <a:xfrm>
            <a:off x="3505200" y="49530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6019800" y="5135563"/>
            <a:ext cx="2819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</a:t>
            </a:r>
          </a:p>
        </p:txBody>
      </p:sp>
      <p:sp>
        <p:nvSpPr>
          <p:cNvPr id="61501" name="Text Box 61"/>
          <p:cNvSpPr txBox="1">
            <a:spLocks noChangeArrowheads="1"/>
          </p:cNvSpPr>
          <p:nvPr/>
        </p:nvSpPr>
        <p:spPr bwMode="auto">
          <a:xfrm>
            <a:off x="3505200" y="1371600"/>
            <a:ext cx="2286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2" name="Text Box 62"/>
          <p:cNvSpPr txBox="1">
            <a:spLocks noChangeArrowheads="1"/>
          </p:cNvSpPr>
          <p:nvPr/>
        </p:nvSpPr>
        <p:spPr bwMode="auto">
          <a:xfrm>
            <a:off x="5867400" y="1371600"/>
            <a:ext cx="3124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5" name="Text Box 75"/>
          <p:cNvSpPr txBox="1">
            <a:spLocks noChangeArrowheads="1"/>
          </p:cNvSpPr>
          <p:nvPr/>
        </p:nvSpPr>
        <p:spPr bwMode="auto">
          <a:xfrm>
            <a:off x="228600" y="196850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48905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9003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6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6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6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61492" grpId="0"/>
      <p:bldP spid="61493" grpId="0"/>
      <p:bldP spid="61494" grpId="0"/>
      <p:bldP spid="61495" grpId="0"/>
      <p:bldP spid="61496" grpId="0"/>
      <p:bldP spid="61497" grpId="0"/>
      <p:bldP spid="61498" grpId="0"/>
      <p:bldP spid="61499" grpId="0"/>
      <p:bldP spid="61500" grpId="0"/>
      <p:bldP spid="61501" grpId="0"/>
      <p:bldP spid="61502" grpId="0"/>
      <p:bldP spid="615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04800" y="121669"/>
            <a:ext cx="8229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81000" y="2102515"/>
            <a:ext cx="853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Thu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304800" y="838200"/>
            <a:ext cx="8686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81000" y="2815642"/>
            <a:ext cx="853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59391" y="3505005"/>
            <a:ext cx="853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304800" y="4261242"/>
            <a:ext cx="853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2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84412" y="4991526"/>
            <a:ext cx="853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359391" y="5715000"/>
            <a:ext cx="853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8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  <p:bldP spid="67590" grpId="0"/>
      <p:bldP spid="67591" grpId="0"/>
      <p:bldP spid="67592" grpId="0"/>
      <p:bldP spid="67593" grpId="0"/>
      <p:bldP spid="67594" grpId="0"/>
      <p:bldP spid="6759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14" name="Group 7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743627335"/>
              </p:ext>
            </p:extLst>
          </p:nvPr>
        </p:nvGraphicFramePr>
        <p:xfrm>
          <a:off x="152400" y="1447800"/>
          <a:ext cx="8839200" cy="4678363"/>
        </p:xfrm>
        <a:graphic>
          <a:graphicData uri="http://schemas.openxmlformats.org/drawingml/2006/table">
            <a:tbl>
              <a:tblPr/>
              <a:tblGrid>
                <a:gridCol w="3276600"/>
                <a:gridCol w="2362200"/>
                <a:gridCol w="32004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TIÊU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92" name="Text Box 52"/>
          <p:cNvSpPr txBox="1">
            <a:spLocks noChangeArrowheads="1"/>
          </p:cNvSpPr>
          <p:nvPr/>
        </p:nvSpPr>
        <p:spPr bwMode="auto">
          <a:xfrm>
            <a:off x="228600" y="2514600"/>
            <a:ext cx="3581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3" name="Text Box 53"/>
          <p:cNvSpPr txBox="1">
            <a:spLocks noChangeArrowheads="1"/>
          </p:cNvSpPr>
          <p:nvPr/>
        </p:nvSpPr>
        <p:spPr bwMode="auto">
          <a:xfrm>
            <a:off x="228600" y="3657600"/>
            <a:ext cx="3048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4" name="Text Box 54"/>
          <p:cNvSpPr txBox="1">
            <a:spLocks noChangeArrowheads="1"/>
          </p:cNvSpPr>
          <p:nvPr/>
        </p:nvSpPr>
        <p:spPr bwMode="auto">
          <a:xfrm>
            <a:off x="228600" y="4953000"/>
            <a:ext cx="327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5" name="Text Box 55"/>
          <p:cNvSpPr txBox="1">
            <a:spLocks noChangeArrowheads="1"/>
          </p:cNvSpPr>
          <p:nvPr/>
        </p:nvSpPr>
        <p:spPr bwMode="auto">
          <a:xfrm>
            <a:off x="3505200" y="25146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20 000 USD/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6" name="Text Box 56"/>
          <p:cNvSpPr txBox="1">
            <a:spLocks noChangeArrowheads="1"/>
          </p:cNvSpPr>
          <p:nvPr/>
        </p:nvSpPr>
        <p:spPr bwMode="auto">
          <a:xfrm>
            <a:off x="5943600" y="2514600"/>
            <a:ext cx="2819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20 000 USD/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7" name="Text Box 57"/>
          <p:cNvSpPr txBox="1">
            <a:spLocks noChangeArrowheads="1"/>
          </p:cNvSpPr>
          <p:nvPr/>
        </p:nvSpPr>
        <p:spPr bwMode="auto">
          <a:xfrm>
            <a:off x="3810000" y="396240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8" name="Text Box 58"/>
          <p:cNvSpPr txBox="1">
            <a:spLocks noChangeArrowheads="1"/>
          </p:cNvSpPr>
          <p:nvPr/>
        </p:nvSpPr>
        <p:spPr bwMode="auto">
          <a:xfrm>
            <a:off x="6019800" y="39624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9" name="Text Box 59"/>
          <p:cNvSpPr txBox="1">
            <a:spLocks noChangeArrowheads="1"/>
          </p:cNvSpPr>
          <p:nvPr/>
        </p:nvSpPr>
        <p:spPr bwMode="auto">
          <a:xfrm>
            <a:off x="3505200" y="49530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6019800" y="5135563"/>
            <a:ext cx="2819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</a:t>
            </a:r>
          </a:p>
        </p:txBody>
      </p:sp>
      <p:sp>
        <p:nvSpPr>
          <p:cNvPr id="61501" name="Text Box 61"/>
          <p:cNvSpPr txBox="1">
            <a:spLocks noChangeArrowheads="1"/>
          </p:cNvSpPr>
          <p:nvPr/>
        </p:nvSpPr>
        <p:spPr bwMode="auto">
          <a:xfrm>
            <a:off x="3352800" y="1371600"/>
            <a:ext cx="2362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2" name="Text Box 62"/>
          <p:cNvSpPr txBox="1">
            <a:spLocks noChangeArrowheads="1"/>
          </p:cNvSpPr>
          <p:nvPr/>
        </p:nvSpPr>
        <p:spPr bwMode="auto">
          <a:xfrm>
            <a:off x="5867400" y="1371600"/>
            <a:ext cx="3124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" y="48905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200" y="95071"/>
            <a:ext cx="89916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568498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76200" y="83403"/>
            <a:ext cx="8991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8" descr="dl7tr080h01">
            <a:extLst>
              <a:ext uri="{FF2B5EF4-FFF2-40B4-BE49-F238E27FC236}">
                <a16:creationId xmlns="" xmlns:a16="http://schemas.microsoft.com/office/drawing/2014/main" id="{22B77E4E-15D9-4634-A948-61AC9F37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30275"/>
            <a:ext cx="89916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48905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517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80" name="Text Box 48"/>
          <p:cNvSpPr txBox="1">
            <a:spLocks noChangeArrowheads="1"/>
          </p:cNvSpPr>
          <p:nvPr/>
        </p:nvSpPr>
        <p:spPr bwMode="auto">
          <a:xfrm>
            <a:off x="138752" y="5874603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nhập bình quân đầu người, chỉ số phát triển con người (HDI) và tỉ lệ tử vong trẻ em của một số nước năm 1997 và năm 2017 </a:t>
            </a:r>
            <a:endParaRPr lang="en-US" sz="2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85592"/>
              </p:ext>
            </p:extLst>
          </p:nvPr>
        </p:nvGraphicFramePr>
        <p:xfrm>
          <a:off x="138752" y="381017"/>
          <a:ext cx="8869680" cy="54179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37360"/>
                <a:gridCol w="1188720"/>
                <a:gridCol w="1188720"/>
                <a:gridCol w="1188720"/>
                <a:gridCol w="1188720"/>
                <a:gridCol w="1188720"/>
                <a:gridCol w="1188720"/>
              </a:tblGrid>
              <a:tr h="842970">
                <a:tc rowSpan="2">
                  <a:txBody>
                    <a:bodyPr/>
                    <a:lstStyle/>
                    <a:p>
                      <a:pPr marL="208280" algn="ctr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4315" marR="93980" indent="-12319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34315" marR="93980" indent="-12319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 người 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(USD)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HDI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26720" marR="354330" indent="-56515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tử vong trẻ em 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(‰)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8760" marR="216535" indent="-508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 1997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217170" indent="-381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 2017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217805" indent="-508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 1997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217170" indent="-381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 2017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38125" marR="217805" indent="-508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 1997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237490" marR="217805" indent="-3810" algn="ctr">
                        <a:lnSpc>
                          <a:spcPct val="13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 2017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43341">
                <a:tc>
                  <a:txBody>
                    <a:bodyPr/>
                    <a:lstStyle/>
                    <a:p>
                      <a:pPr marL="67945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 Kì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29010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18351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59030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20193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183515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0,924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34798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9464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92176">
                <a:tc>
                  <a:txBody>
                    <a:bodyPr/>
                    <a:lstStyle/>
                    <a:p>
                      <a:pPr marL="67945" algn="l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An-giê-ri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4460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183515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3920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20193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0,665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183515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0,754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30988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56540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87982">
                <a:tc>
                  <a:txBody>
                    <a:bodyPr/>
                    <a:lstStyle/>
                    <a:p>
                      <a:pPr marL="67945" algn="l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CHLB Đức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ct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21260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183515" algn="ct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43640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201930" algn="ct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0,906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183515" algn="ct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0,936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347980" algn="ct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94640" algn="ctr"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86305">
                <a:tc>
                  <a:txBody>
                    <a:bodyPr/>
                    <a:lstStyle/>
                    <a:p>
                      <a:pPr marL="67945" algn="l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A-rập Xê-út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193040" algn="ct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10120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183515" algn="ct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19990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201930" algn="ct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0,740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183515" algn="ct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0,853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309880" algn="ct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56540" algn="ctr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41849">
                <a:tc>
                  <a:txBody>
                    <a:bodyPr/>
                    <a:lstStyle/>
                    <a:p>
                      <a:pPr marL="67945" algn="l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6480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7325" marR="183515" algn="ct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8670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201930" algn="ct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0,739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86690" marR="183515" algn="ct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0,759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R="309880" algn="ct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256540" algn="ctr">
                        <a:spcBef>
                          <a:spcPts val="70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17320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95" name="Group 10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299025"/>
              </p:ext>
            </p:extLst>
          </p:nvPr>
        </p:nvGraphicFramePr>
        <p:xfrm>
          <a:off x="174008" y="1936664"/>
          <a:ext cx="8839200" cy="4303776"/>
        </p:xfrm>
        <a:graphic>
          <a:graphicData uri="http://schemas.openxmlformats.org/drawingml/2006/table">
            <a:tbl>
              <a:tblPr/>
              <a:tblGrid>
                <a:gridCol w="2438400"/>
                <a:gridCol w="2286000"/>
                <a:gridCol w="1371600"/>
                <a:gridCol w="2743200"/>
              </a:tblGrid>
              <a:tr h="944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số GDP (USD)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HDI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 tử vong của trẻ em(%)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29010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0.827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An-giê-ri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 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0.906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Ả-rập Xê-út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10120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8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0.739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3" name="Text Box 41"/>
          <p:cNvSpPr txBox="1">
            <a:spLocks noChangeArrowheads="1"/>
          </p:cNvSpPr>
          <p:nvPr/>
        </p:nvSpPr>
        <p:spPr bwMode="auto">
          <a:xfrm>
            <a:off x="187656" y="182940"/>
            <a:ext cx="8763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2/SGK 81: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2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2553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5666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632" name="Group 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931576"/>
              </p:ext>
            </p:extLst>
          </p:nvPr>
        </p:nvGraphicFramePr>
        <p:xfrm>
          <a:off x="179240" y="592166"/>
          <a:ext cx="8778240" cy="5608320"/>
        </p:xfrm>
        <a:graphic>
          <a:graphicData uri="http://schemas.openxmlformats.org/drawingml/2006/table">
            <a:tbl>
              <a:tblPr/>
              <a:tblGrid>
                <a:gridCol w="1676400"/>
                <a:gridCol w="1737360"/>
                <a:gridCol w="1188720"/>
                <a:gridCol w="2194560"/>
                <a:gridCol w="1981200"/>
              </a:tblGrid>
              <a:tr h="1005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GDP (USD)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An-giê-ri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Ả-rập Xê-út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10120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620" name="Text Box 84"/>
          <p:cNvSpPr txBox="1">
            <a:spLocks noChangeArrowheads="1"/>
          </p:cNvSpPr>
          <p:nvPr/>
        </p:nvSpPr>
        <p:spPr bwMode="auto">
          <a:xfrm>
            <a:off x="7010400" y="2474893"/>
            <a:ext cx="198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23" name="Text Box 87"/>
          <p:cNvSpPr txBox="1">
            <a:spLocks noChangeArrowheads="1"/>
          </p:cNvSpPr>
          <p:nvPr/>
        </p:nvSpPr>
        <p:spPr bwMode="auto">
          <a:xfrm>
            <a:off x="7086600" y="1752600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24" name="Text Box 88"/>
          <p:cNvSpPr txBox="1">
            <a:spLocks noChangeArrowheads="1"/>
          </p:cNvSpPr>
          <p:nvPr/>
        </p:nvSpPr>
        <p:spPr bwMode="auto">
          <a:xfrm>
            <a:off x="7010400" y="4379893"/>
            <a:ext cx="1981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25" name="Text Box 89"/>
          <p:cNvSpPr txBox="1">
            <a:spLocks noChangeArrowheads="1"/>
          </p:cNvSpPr>
          <p:nvPr/>
        </p:nvSpPr>
        <p:spPr bwMode="auto">
          <a:xfrm>
            <a:off x="7086600" y="3591580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26" name="Text Box 90"/>
          <p:cNvSpPr txBox="1">
            <a:spLocks noChangeArrowheads="1"/>
          </p:cNvSpPr>
          <p:nvPr/>
        </p:nvSpPr>
        <p:spPr bwMode="auto">
          <a:xfrm>
            <a:off x="7086600" y="5294293"/>
            <a:ext cx="1752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8904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9390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20" grpId="0"/>
      <p:bldP spid="65623" grpId="0"/>
      <p:bldP spid="65624" grpId="0"/>
      <p:bldP spid="65625" grpId="0"/>
      <p:bldP spid="656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76200" y="83403"/>
            <a:ext cx="8991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mức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Cho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8" descr="dl7tr080h01">
            <a:extLst>
              <a:ext uri="{FF2B5EF4-FFF2-40B4-BE49-F238E27FC236}">
                <a16:creationId xmlns="" xmlns:a16="http://schemas.microsoft.com/office/drawing/2014/main" id="{22B77E4E-15D9-4634-A948-61AC9F37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30275"/>
            <a:ext cx="89916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48905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="" xmlns:a16="http://schemas.microsoft.com/office/drawing/2014/main" id="{8E82F7C4-0157-42D5-85E9-ADFE5CD28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52" y="146712"/>
            <a:ext cx="8915400" cy="46166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306D50-D182-4E8C-884D-AFFFE673C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88392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2020 </a:t>
            </a:r>
            <a:r>
              <a:rPr lang="vi-VN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quân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2.750 USD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2651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6" grpId="0" animBg="1"/>
      <p:bldP spid="7" grpId="0" animBg="1"/>
      <p:bldP spid="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sonnptnt.laichau.gov.vn/Files/soNNPTNT/2014/11/DSC07045.JPG">
            <a:extLst>
              <a:ext uri="{FF2B5EF4-FFF2-40B4-BE49-F238E27FC236}">
                <a16:creationId xmlns="" xmlns:a16="http://schemas.microsoft.com/office/drawing/2014/main" id="{F9195E44-69DB-4D7F-9940-9878BC6E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62" y="135834"/>
            <a:ext cx="4422371" cy="29727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tnu.edu.vn/VP_Documents/12-6-2014-HTQT-2.jpg">
            <a:extLst>
              <a:ext uri="{FF2B5EF4-FFF2-40B4-BE49-F238E27FC236}">
                <a16:creationId xmlns="" xmlns:a16="http://schemas.microsoft.com/office/drawing/2014/main" id="{556A7B7C-D26C-414B-93DC-6D63409E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3" y="135833"/>
            <a:ext cx="4343400" cy="29861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unescovietnam.vn/vnf/images/Giaoduc/day%20chu.jpg">
            <a:extLst>
              <a:ext uri="{FF2B5EF4-FFF2-40B4-BE49-F238E27FC236}">
                <a16:creationId xmlns="" xmlns:a16="http://schemas.microsoft.com/office/drawing/2014/main" id="{EC46AB52-37D7-41EE-A61C-8FA0FD66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8" y="3507822"/>
            <a:ext cx="4343400" cy="31877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hoikhuyenhoc.vn/uploads/News/pic/small_1256267809.nv.jpg">
            <a:extLst>
              <a:ext uri="{FF2B5EF4-FFF2-40B4-BE49-F238E27FC236}">
                <a16:creationId xmlns="" xmlns:a16="http://schemas.microsoft.com/office/drawing/2014/main" id="{B4C8C926-9DF2-43A7-B810-829268F2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87" y="3502678"/>
            <a:ext cx="4422371" cy="31877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97C5D9-D565-4331-8C9B-DA3F6F708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12" y="3108572"/>
            <a:ext cx="870094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LIÊN HỆ VIỆT NAM: XÓA ĐÓI, GIẢM NGHÈO, XÓA MÙ CHỮ Ở  VIỆT NAM 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8905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81050" y="1255455"/>
            <a:ext cx="845811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000" i="1" dirty="0" err="1">
                <a:latin typeface="Times New Roman" pitchFamily="18" charset="0"/>
              </a:rPr>
              <a:t>Ngoài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ra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còn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căn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cứ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vào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cơ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cấu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kinh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tế</a:t>
            </a:r>
            <a:r>
              <a:rPr lang="en-US" sz="4000" i="1" dirty="0">
                <a:latin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</a:rPr>
              <a:t>người</a:t>
            </a:r>
            <a:r>
              <a:rPr lang="en-US" sz="4000" i="1" dirty="0">
                <a:latin typeface="Times New Roman" pitchFamily="18" charset="0"/>
              </a:rPr>
              <a:t> ta chia </a:t>
            </a:r>
            <a:r>
              <a:rPr lang="en-US" sz="4000" i="1" dirty="0" err="1">
                <a:latin typeface="Times New Roman" pitchFamily="18" charset="0"/>
              </a:rPr>
              <a:t>các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quốc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gia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trên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thế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giới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ra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các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nhóm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nước</a:t>
            </a:r>
            <a:r>
              <a:rPr lang="en-US" sz="4000" i="1" dirty="0">
                <a:latin typeface="Times New Roman" pitchFamily="18" charset="0"/>
              </a:rPr>
              <a:t>: </a:t>
            </a:r>
            <a:r>
              <a:rPr lang="en-US" sz="4000" i="1" dirty="0" err="1">
                <a:latin typeface="Times New Roman" pitchFamily="18" charset="0"/>
              </a:rPr>
              <a:t>nước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công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nghiệp</a:t>
            </a:r>
            <a:r>
              <a:rPr lang="en-US" sz="4000" i="1" dirty="0">
                <a:latin typeface="Times New Roman" pitchFamily="18" charset="0"/>
              </a:rPr>
              <a:t>, </a:t>
            </a:r>
            <a:r>
              <a:rPr lang="en-US" sz="4000" i="1" dirty="0" err="1">
                <a:latin typeface="Times New Roman" pitchFamily="18" charset="0"/>
              </a:rPr>
              <a:t>nước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nông</a:t>
            </a:r>
            <a:r>
              <a:rPr lang="en-US" sz="4000" i="1" dirty="0">
                <a:latin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</a:rPr>
              <a:t>nghiệp</a:t>
            </a:r>
            <a:r>
              <a:rPr lang="en-US" sz="4000" i="1" dirty="0"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575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45" y="0"/>
            <a:ext cx="9227890" cy="6858000"/>
          </a:xfrm>
          <a:prstGeom prst="rect">
            <a:avLst/>
          </a:prstGeom>
        </p:spPr>
      </p:pic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2717622" y="2667000"/>
            <a:ext cx="939978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MĨ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1752600" y="1167825"/>
            <a:ext cx="1219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BẮC MĨ</a:t>
            </a: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4343261" y="1944469"/>
            <a:ext cx="1066939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PHI</a:t>
            </a:r>
          </a:p>
        </p:txBody>
      </p:sp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5410200" y="1066800"/>
            <a:ext cx="202244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ÂU</a:t>
            </a:r>
          </a:p>
        </p:txBody>
      </p:sp>
      <p:sp>
        <p:nvSpPr>
          <p:cNvPr id="8" name="Text Box 71"/>
          <p:cNvSpPr txBox="1">
            <a:spLocks noChangeArrowheads="1"/>
          </p:cNvSpPr>
          <p:nvPr/>
        </p:nvSpPr>
        <p:spPr bwMode="auto">
          <a:xfrm>
            <a:off x="6914309" y="3348335"/>
            <a:ext cx="1620091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ÔXTRAYLIA</a:t>
            </a:r>
          </a:p>
        </p:txBody>
      </p:sp>
      <p:sp>
        <p:nvSpPr>
          <p:cNvPr id="9" name="Text Box 72"/>
          <p:cNvSpPr txBox="1">
            <a:spLocks noChangeArrowheads="1"/>
          </p:cNvSpPr>
          <p:nvPr/>
        </p:nvSpPr>
        <p:spPr bwMode="auto">
          <a:xfrm>
            <a:off x="3733800" y="4775775"/>
            <a:ext cx="2286000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CỰC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6200" y="5352871"/>
            <a:ext cx="89916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0985" y="5636891"/>
            <a:ext cx="8991600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90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resentation" r:id="rId3" imgW="4568804" imgH="3425985" progId="PowerPoint.Show.12">
                  <p:embed/>
                </p:oleObj>
              </mc:Choice>
              <mc:Fallback>
                <p:oleObj name="Presentation" r:id="rId3" imgW="4568804" imgH="3425985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14" descr="55164400-quyennlSerenget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4493342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32" y="-2458"/>
            <a:ext cx="4714568" cy="3424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" y="3421626"/>
            <a:ext cx="4395018" cy="3431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105834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s-ES" sz="2600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s-ES" sz="2600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ảnh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tưởng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châu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lục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s-ES" sz="2600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s-ES" sz="2600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2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53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/>
          <p:cNvSpPr/>
          <p:nvPr/>
        </p:nvSpPr>
        <p:spPr>
          <a:xfrm>
            <a:off x="379781" y="2741146"/>
            <a:ext cx="8307019" cy="1266117"/>
          </a:xfrm>
          <a:prstGeom prst="flowChartTerminato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520346" y="4316879"/>
            <a:ext cx="8182376" cy="1579263"/>
          </a:xfrm>
          <a:prstGeom prst="flowChartTerminato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hí hậu, các đặc điểm khác của môi trường tự nhiên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椭圆 958"/>
          <p:cNvSpPr/>
          <p:nvPr/>
        </p:nvSpPr>
        <p:spPr>
          <a:xfrm>
            <a:off x="7610600" y="1336915"/>
            <a:ext cx="1205153" cy="134675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1" name="椭圆 956"/>
          <p:cNvSpPr/>
          <p:nvPr/>
        </p:nvSpPr>
        <p:spPr>
          <a:xfrm>
            <a:off x="7873170" y="5798819"/>
            <a:ext cx="1303049" cy="1025114"/>
          </a:xfrm>
          <a:prstGeom prst="ellipse">
            <a:avLst/>
          </a:prstGeom>
          <a:solidFill>
            <a:srgbClr val="07B1EC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6743" y="1653607"/>
            <a:ext cx="665547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1088422"/>
            <a:r>
              <a:rPr lang="en-US" altLang="zh-CN" sz="3600" b="1" dirty="0">
                <a:solidFill>
                  <a:srgbClr val="FFFF00"/>
                </a:solidFill>
                <a:latin typeface="Times New Roman" pitchFamily="18" charset="0"/>
                <a:ea typeface="Arial Unicode MS" panose="020B0604020202020204" pitchFamily="34" charset="-122"/>
                <a:cs typeface="Times New Roman" pitchFamily="18" charset="0"/>
              </a:rPr>
              <a:t>NỘI DUNG BÀI HỌC</a:t>
            </a:r>
            <a:endParaRPr lang="zh-CN" altLang="en-US" sz="3600" b="1" dirty="0">
              <a:solidFill>
                <a:srgbClr val="FFFF00"/>
              </a:solidFill>
              <a:latin typeface="Times New Roman" pitchFamily="18" charset="0"/>
              <a:ea typeface="Arial Unicode MS" panose="020B0604020202020204" pitchFamily="34" charset="-122"/>
              <a:cs typeface="Times New Roman" pitchFamily="18" charset="0"/>
            </a:endParaRPr>
          </a:p>
        </p:txBody>
      </p:sp>
      <p:sp>
        <p:nvSpPr>
          <p:cNvPr id="14" name="椭圆 959"/>
          <p:cNvSpPr/>
          <p:nvPr/>
        </p:nvSpPr>
        <p:spPr>
          <a:xfrm>
            <a:off x="7703422" y="200836"/>
            <a:ext cx="576064" cy="7680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" name="椭圆 961"/>
          <p:cNvSpPr/>
          <p:nvPr/>
        </p:nvSpPr>
        <p:spPr>
          <a:xfrm>
            <a:off x="379781" y="4051004"/>
            <a:ext cx="457495" cy="60999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8" name="椭圆 964"/>
          <p:cNvSpPr/>
          <p:nvPr/>
        </p:nvSpPr>
        <p:spPr>
          <a:xfrm>
            <a:off x="922305" y="5926559"/>
            <a:ext cx="159169" cy="212225"/>
          </a:xfrm>
          <a:prstGeom prst="ellipse">
            <a:avLst/>
          </a:prstGeom>
          <a:solidFill>
            <a:srgbClr val="FF9B0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9" name="椭圆 965"/>
          <p:cNvSpPr/>
          <p:nvPr/>
        </p:nvSpPr>
        <p:spPr>
          <a:xfrm>
            <a:off x="586776" y="5160664"/>
            <a:ext cx="288032" cy="38404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0" name="椭圆 966"/>
          <p:cNvSpPr/>
          <p:nvPr/>
        </p:nvSpPr>
        <p:spPr>
          <a:xfrm>
            <a:off x="1156420" y="5127596"/>
            <a:ext cx="288032" cy="384043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1" name="椭圆 968"/>
          <p:cNvSpPr/>
          <p:nvPr/>
        </p:nvSpPr>
        <p:spPr>
          <a:xfrm>
            <a:off x="1156421" y="2873767"/>
            <a:ext cx="159169" cy="212225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3" name="椭圆 963"/>
          <p:cNvSpPr/>
          <p:nvPr/>
        </p:nvSpPr>
        <p:spPr>
          <a:xfrm>
            <a:off x="8213176" y="3465569"/>
            <a:ext cx="464036" cy="61871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88422">
              <a:defRPr/>
            </a:pPr>
            <a:endParaRPr lang="zh-CN" altLang="en-US" sz="2400" b="1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" y="2286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8303" y="491415"/>
            <a:ext cx="65919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25"/>
              </a:spcBef>
              <a:spcAft>
                <a:spcPts val="450"/>
              </a:spcAft>
              <a:tabLst>
                <a:tab pos="342900" algn="l"/>
                <a:tab pos="2228850" algn="ctr"/>
                <a:tab pos="4457700" algn="r"/>
              </a:tabLs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Phi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34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09600" y="1981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04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54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3200" b="1" strike="noStrike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112690"/>
            <a:ext cx="8991600" cy="156966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3308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1143000" y="923500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52400" y="152401"/>
            <a:ext cx="8991600" cy="762000"/>
          </a:xfrm>
          <a:prstGeom prst="flowChartTerminato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5800" y="1536708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3200" b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114567" y="2644634"/>
            <a:ext cx="4303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762000" y="576262"/>
            <a:ext cx="7620000" cy="4791076"/>
            <a:chOff x="480" y="363"/>
            <a:chExt cx="4800" cy="3018"/>
          </a:xfrm>
        </p:grpSpPr>
        <p:pic>
          <p:nvPicPr>
            <p:cNvPr id="10246" name="Picture 3" descr="Hình:LocationAfrica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939"/>
              <a:ext cx="4800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Text Box 4"/>
            <p:cNvSpPr txBox="1">
              <a:spLocks noChangeArrowheads="1"/>
            </p:cNvSpPr>
            <p:nvPr/>
          </p:nvSpPr>
          <p:spPr bwMode="auto">
            <a:xfrm>
              <a:off x="1490" y="363"/>
              <a:ext cx="322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u="sng" dirty="0" err="1" smtClean="0">
                  <a:solidFill>
                    <a:srgbClr val="FF0066"/>
                  </a:solidFill>
                </a:rPr>
                <a:t>Vị</a:t>
              </a:r>
              <a:r>
                <a:rPr lang="en-US" u="sng" dirty="0" smtClean="0">
                  <a:solidFill>
                    <a:srgbClr val="FF0066"/>
                  </a:solidFill>
                </a:rPr>
                <a:t> </a:t>
              </a:r>
              <a:r>
                <a:rPr lang="en-US" u="sng" dirty="0" err="1" smtClean="0">
                  <a:solidFill>
                    <a:srgbClr val="FF0066"/>
                  </a:solidFill>
                </a:rPr>
                <a:t>trí</a:t>
              </a:r>
              <a:r>
                <a:rPr lang="en-US" u="sng" dirty="0" smtClean="0">
                  <a:solidFill>
                    <a:srgbClr val="FF0066"/>
                  </a:solidFill>
                </a:rPr>
                <a:t> </a:t>
              </a:r>
              <a:r>
                <a:rPr lang="en-US" u="sng" dirty="0" err="1" smtClean="0">
                  <a:solidFill>
                    <a:srgbClr val="FF0066"/>
                  </a:solidFill>
                </a:rPr>
                <a:t>địa</a:t>
              </a:r>
              <a:r>
                <a:rPr lang="en-US" u="sng" dirty="0" smtClean="0">
                  <a:solidFill>
                    <a:srgbClr val="FF0066"/>
                  </a:solidFill>
                </a:rPr>
                <a:t> </a:t>
              </a:r>
              <a:r>
                <a:rPr lang="en-US" u="sng" dirty="0" err="1" smtClean="0">
                  <a:solidFill>
                    <a:srgbClr val="FF0066"/>
                  </a:solidFill>
                </a:rPr>
                <a:t>lí</a:t>
              </a:r>
              <a:r>
                <a:rPr lang="en-US" u="sng" dirty="0" smtClean="0">
                  <a:solidFill>
                    <a:srgbClr val="FF0066"/>
                  </a:solidFill>
                </a:rPr>
                <a:t> </a:t>
              </a:r>
              <a:r>
                <a:rPr lang="en-US" u="sng" dirty="0" err="1" smtClean="0">
                  <a:solidFill>
                    <a:srgbClr val="FF0066"/>
                  </a:solidFill>
                </a:rPr>
                <a:t>của</a:t>
              </a:r>
              <a:r>
                <a:rPr lang="en-US" u="sng" dirty="0" smtClean="0">
                  <a:solidFill>
                    <a:srgbClr val="FF0066"/>
                  </a:solidFill>
                </a:rPr>
                <a:t> </a:t>
              </a:r>
              <a:r>
                <a:rPr lang="en-US" u="sng" dirty="0" err="1" smtClean="0">
                  <a:solidFill>
                    <a:srgbClr val="FF0066"/>
                  </a:solidFill>
                </a:rPr>
                <a:t>châu</a:t>
              </a:r>
              <a:r>
                <a:rPr lang="en-US" u="sng" dirty="0" smtClean="0">
                  <a:solidFill>
                    <a:srgbClr val="FF0066"/>
                  </a:solidFill>
                </a:rPr>
                <a:t> Phi</a:t>
              </a:r>
            </a:p>
          </p:txBody>
        </p:sp>
      </p:grpSp>
      <p:grpSp>
        <p:nvGrpSpPr>
          <p:cNvPr id="93189" name="Group 5"/>
          <p:cNvGrpSpPr>
            <a:grpSpLocks/>
          </p:cNvGrpSpPr>
          <p:nvPr/>
        </p:nvGrpSpPr>
        <p:grpSpPr bwMode="auto">
          <a:xfrm>
            <a:off x="1981200" y="419102"/>
            <a:ext cx="5356225" cy="6019800"/>
            <a:chOff x="864" y="528"/>
            <a:chExt cx="3374" cy="3792"/>
          </a:xfrm>
        </p:grpSpPr>
        <p:pic>
          <p:nvPicPr>
            <p:cNvPr id="10244" name="Picture 6" descr="Hình:Africa satellite orthographic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528"/>
              <a:ext cx="3374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5" name="Text Box 7"/>
            <p:cNvSpPr txBox="1">
              <a:spLocks noChangeArrowheads="1"/>
            </p:cNvSpPr>
            <p:nvPr/>
          </p:nvSpPr>
          <p:spPr bwMode="auto">
            <a:xfrm>
              <a:off x="912" y="3677"/>
              <a:ext cx="148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 dirty="0" err="1" smtClean="0">
                  <a:solidFill>
                    <a:srgbClr val="FFFFFF"/>
                  </a:solidFill>
                </a:rPr>
                <a:t>Châu</a:t>
              </a:r>
              <a:r>
                <a:rPr lang="en-US" sz="2400" dirty="0" smtClean="0">
                  <a:solidFill>
                    <a:srgbClr val="FFFFFF"/>
                  </a:solidFill>
                </a:rPr>
                <a:t> Phi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chụp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từ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vệ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tinh</a:t>
              </a:r>
              <a:endParaRPr lang="en-US" sz="24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62" y="76200"/>
            <a:ext cx="533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3687976" y="3889934"/>
            <a:ext cx="26963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</a:rPr>
              <a:t>Đại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Dương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 rot="-3140474">
            <a:off x="7120999" y="5036500"/>
            <a:ext cx="2398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</a:rPr>
              <a:t>Ấn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Dương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 rot="-17909652">
            <a:off x="7007206" y="1971645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Biển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Đỏ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 rot="1021809">
            <a:off x="5628462" y="592902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Địa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Trung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Hải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152400" y="1129605"/>
            <a:ext cx="3542744" cy="138499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521" y="2785170"/>
            <a:ext cx="3535576" cy="196977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543" y="4735830"/>
            <a:ext cx="3535575" cy="196977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63321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96601"/>
            <a:ext cx="3647262" cy="541599"/>
          </a:xfrm>
        </p:spPr>
        <p:txBody>
          <a:bodyPr>
            <a:normAutofit fontScale="90000"/>
          </a:bodyPr>
          <a:lstStyle/>
          <a:p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/>
      <p:bldP spid="16399" grpId="0"/>
      <p:bldP spid="16400" grpId="0"/>
      <p:bldP spid="16402" grpId="0"/>
      <p:bldP spid="16406" grpId="0" animBg="1"/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62" y="76200"/>
            <a:ext cx="533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3687976" y="3889934"/>
            <a:ext cx="26963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</a:rPr>
              <a:t>Đại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Dương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 rot="-3140474">
            <a:off x="7120999" y="5036500"/>
            <a:ext cx="2398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</a:rPr>
              <a:t>Ấn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Dương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 rot="-17909652">
            <a:off x="7007206" y="1971645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Biển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Đỏ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 rot="1021809">
            <a:off x="5628462" y="592902"/>
            <a:ext cx="190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Địa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Trung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Hải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152400" y="1129605"/>
            <a:ext cx="3542744" cy="156966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63321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1" y="296601"/>
            <a:ext cx="3647262" cy="541599"/>
          </a:xfrm>
        </p:spPr>
        <p:txBody>
          <a:bodyPr>
            <a:normAutofit fontScale="90000"/>
          </a:bodyPr>
          <a:lstStyle/>
          <a:p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3779713" y="3276600"/>
            <a:ext cx="5288087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Down Arrow 13"/>
          <p:cNvSpPr/>
          <p:nvPr/>
        </p:nvSpPr>
        <p:spPr bwMode="auto">
          <a:xfrm>
            <a:off x="1595031" y="2946360"/>
            <a:ext cx="609600" cy="935182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28600" y="4186703"/>
            <a:ext cx="3291785" cy="1676400"/>
          </a:xfrm>
          <a:prstGeom prst="roundRect">
            <a:avLst/>
          </a:prstGeom>
          <a:solidFill>
            <a:srgbClr val="EEC4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Xích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đạo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đi</a:t>
            </a:r>
            <a:r>
              <a:rPr lang="en-US" sz="3200" dirty="0">
                <a:solidFill>
                  <a:srgbClr val="C00000"/>
                </a:solidFill>
              </a:rPr>
              <a:t> qua </a:t>
            </a:r>
            <a:r>
              <a:rPr lang="en-US" sz="3200" dirty="0" err="1">
                <a:solidFill>
                  <a:srgbClr val="C00000"/>
                </a:solidFill>
              </a:rPr>
              <a:t>chính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giữa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châu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lục</a:t>
            </a:r>
            <a:r>
              <a:rPr lang="en-US" sz="3200" dirty="0">
                <a:solidFill>
                  <a:srgbClr val="C00000"/>
                </a:solidFill>
              </a:rPr>
              <a:t>. 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2743200"/>
            <a:ext cx="13522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71735"/>
            <a:ext cx="9144000" cy="5847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443" name="Picture 11" descr="scan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" y="687042"/>
            <a:ext cx="9069946" cy="617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54" y="101025"/>
            <a:ext cx="8993746" cy="646331"/>
          </a:xfrm>
          <a:prstGeom prst="rect">
            <a:avLst/>
          </a:prstGeom>
          <a:solidFill>
            <a:srgbClr val="EEC4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152400" y="2590800"/>
            <a:ext cx="8915400" cy="76200"/>
          </a:xfrm>
          <a:prstGeom prst="line">
            <a:avLst/>
          </a:prstGeom>
          <a:noFill/>
          <a:ln w="76200">
            <a:solidFill>
              <a:srgbClr val="CC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52400" y="4419600"/>
            <a:ext cx="8991600" cy="0"/>
          </a:xfrm>
          <a:prstGeom prst="line">
            <a:avLst/>
          </a:prstGeom>
          <a:noFill/>
          <a:ln w="76200">
            <a:solidFill>
              <a:srgbClr val="CC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63321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2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114837" y="1066800"/>
            <a:ext cx="3562350" cy="181588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014" y="2908518"/>
            <a:ext cx="3502586" cy="181588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DB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Ghi-Nê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DB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Kim, DB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Mô-Dăm-Bích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DB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399" y="4800600"/>
            <a:ext cx="3502587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DB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-Na-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DB Ben-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-La; DB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-ma-li; DB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pic>
        <p:nvPicPr>
          <p:cNvPr id="11" name="Picture 8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93" y="76200"/>
            <a:ext cx="533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63321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201" y="296601"/>
            <a:ext cx="3647262" cy="541599"/>
          </a:xfrm>
        </p:spPr>
        <p:txBody>
          <a:bodyPr>
            <a:normAutofit fontScale="90000"/>
          </a:bodyPr>
          <a:lstStyle/>
          <a:p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419600" y="2704564"/>
            <a:ext cx="1524000" cy="685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001000" y="2251139"/>
            <a:ext cx="1044599" cy="838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8292567">
            <a:off x="7165267" y="4334695"/>
            <a:ext cx="1479113" cy="838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rot="19643756">
            <a:off x="6266999" y="5310629"/>
            <a:ext cx="1265822" cy="6885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rot="18581759">
            <a:off x="3750852" y="459313"/>
            <a:ext cx="1154463" cy="685800"/>
          </a:xfrm>
          <a:prstGeom prst="ellipse">
            <a:avLst/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 rot="16200000">
            <a:off x="5091501" y="4128699"/>
            <a:ext cx="1475598" cy="685800"/>
          </a:xfrm>
          <a:prstGeom prst="ellipse">
            <a:avLst/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 rot="18581759">
            <a:off x="7785720" y="2789755"/>
            <a:ext cx="1487147" cy="732899"/>
          </a:xfrm>
          <a:prstGeom prst="ellipse">
            <a:avLst/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8" grpId="0" animBg="1"/>
      <p:bldP spid="2" grpId="0" animBg="1"/>
      <p:bldP spid="4" grpId="0" animBg="1"/>
      <p:bldP spid="3" grpId="0" animBg="1"/>
      <p:bldP spid="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"/>
          <p:cNvSpPr txBox="1">
            <a:spLocks noChangeArrowheads="1"/>
          </p:cNvSpPr>
          <p:nvPr/>
        </p:nvSpPr>
        <p:spPr bwMode="auto">
          <a:xfrm>
            <a:off x="5334000" y="22860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0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62832" y="124127"/>
            <a:ext cx="441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35527" y="616218"/>
            <a:ext cx="8672945" cy="695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b="0" dirty="0" err="1" smtClean="0">
                <a:latin typeface="Times New Roman" panose="02020603050405020304" pitchFamily="18" charset="0"/>
                <a:cs typeface="Times New Roman" pitchFamily="18" charset="0"/>
              </a:rPr>
              <a:t>Đại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endParaRPr lang="en-US" sz="24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Châu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Phi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dạng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khối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bờ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biển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ít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sz="2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cắt</a:t>
            </a:r>
            <a:r>
              <a:rPr lang="en-US" sz="2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marL="457200" indent="-457200" algn="just"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3321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459" y="1762780"/>
            <a:ext cx="3860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u="sng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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43" name="Group 39"/>
          <p:cNvGraphicFramePr>
            <a:graphicFrameLocks noGrp="1"/>
          </p:cNvGraphicFramePr>
          <p:nvPr>
            <p:extLst/>
          </p:nvPr>
        </p:nvGraphicFramePr>
        <p:xfrm>
          <a:off x="450115" y="1371600"/>
          <a:ext cx="8243770" cy="4395788"/>
        </p:xfrm>
        <a:graphic>
          <a:graphicData uri="http://schemas.openxmlformats.org/drawingml/2006/table">
            <a:tbl>
              <a:tblPr/>
              <a:tblGrid>
                <a:gridCol w="4122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21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nổi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trên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Trái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8" marR="9143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(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)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05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Á-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Âu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Mĩ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Nam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Mĩ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Nam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Cực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Ô-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xtrây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-li-a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50,7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29,2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20,3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18,1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13,9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7,6</a:t>
                      </a:r>
                    </a:p>
                  </a:txBody>
                  <a:tcPr marL="91438" marR="914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81" name="Text Box 4"/>
          <p:cNvSpPr txBox="1">
            <a:spLocks noChangeArrowheads="1"/>
          </p:cNvSpPr>
          <p:nvPr/>
        </p:nvSpPr>
        <p:spPr bwMode="auto">
          <a:xfrm>
            <a:off x="602452" y="304800"/>
            <a:ext cx="7939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Bảng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diện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tích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lục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địa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trên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Trái</a:t>
            </a:r>
            <a:r>
              <a:rPr lang="en-US" sz="3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itchFamily="18" charset="0"/>
              </a:rPr>
              <a:t>Đất</a:t>
            </a:r>
            <a:endParaRPr lang="en-US" sz="3600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4262"/>
            <a:ext cx="5638800" cy="67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143000"/>
            <a:ext cx="3299138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62" y="3616260"/>
            <a:ext cx="3299138" cy="221599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63321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1" y="228600"/>
            <a:ext cx="3352799" cy="541599"/>
          </a:xfrm>
        </p:spPr>
        <p:txBody>
          <a:bodyPr>
            <a:normAutofit fontScale="90000"/>
          </a:bodyPr>
          <a:lstStyle/>
          <a:p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360363" y="1531938"/>
            <a:ext cx="492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200" b="1">
              <a:solidFill>
                <a:srgbClr val="333300"/>
              </a:solidFill>
              <a:latin typeface=".VnTime" pitchFamily="34" charset="0"/>
            </a:endParaRPr>
          </a:p>
        </p:txBody>
      </p:sp>
      <p:pic>
        <p:nvPicPr>
          <p:cNvPr id="48301" name="Picture 173" descr="h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5943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302" name="Freeform 174"/>
          <p:cNvSpPr>
            <a:spLocks/>
          </p:cNvSpPr>
          <p:nvPr/>
        </p:nvSpPr>
        <p:spPr bwMode="auto">
          <a:xfrm>
            <a:off x="3405188" y="1609725"/>
            <a:ext cx="5357812" cy="4491038"/>
          </a:xfrm>
          <a:custGeom>
            <a:avLst/>
            <a:gdLst>
              <a:gd name="T0" fmla="*/ 408 w 2856"/>
              <a:gd name="T1" fmla="*/ 0 h 3488"/>
              <a:gd name="T2" fmla="*/ 264 w 2856"/>
              <a:gd name="T3" fmla="*/ 384 h 3488"/>
              <a:gd name="T4" fmla="*/ 120 w 2856"/>
              <a:gd name="T5" fmla="*/ 624 h 3488"/>
              <a:gd name="T6" fmla="*/ 24 w 2856"/>
              <a:gd name="T7" fmla="*/ 1008 h 3488"/>
              <a:gd name="T8" fmla="*/ 24 w 2856"/>
              <a:gd name="T9" fmla="*/ 1104 h 3488"/>
              <a:gd name="T10" fmla="*/ 168 w 2856"/>
              <a:gd name="T11" fmla="*/ 1440 h 3488"/>
              <a:gd name="T12" fmla="*/ 600 w 2856"/>
              <a:gd name="T13" fmla="*/ 1728 h 3488"/>
              <a:gd name="T14" fmla="*/ 840 w 2856"/>
              <a:gd name="T15" fmla="*/ 1824 h 3488"/>
              <a:gd name="T16" fmla="*/ 984 w 2856"/>
              <a:gd name="T17" fmla="*/ 2160 h 3488"/>
              <a:gd name="T18" fmla="*/ 1032 w 2856"/>
              <a:gd name="T19" fmla="*/ 2496 h 3488"/>
              <a:gd name="T20" fmla="*/ 1080 w 2856"/>
              <a:gd name="T21" fmla="*/ 2784 h 3488"/>
              <a:gd name="T22" fmla="*/ 1176 w 2856"/>
              <a:gd name="T23" fmla="*/ 2976 h 3488"/>
              <a:gd name="T24" fmla="*/ 1320 w 2856"/>
              <a:gd name="T25" fmla="*/ 3360 h 3488"/>
              <a:gd name="T26" fmla="*/ 1704 w 2856"/>
              <a:gd name="T27" fmla="*/ 3456 h 3488"/>
              <a:gd name="T28" fmla="*/ 1992 w 2856"/>
              <a:gd name="T29" fmla="*/ 3168 h 3488"/>
              <a:gd name="T30" fmla="*/ 2232 w 2856"/>
              <a:gd name="T31" fmla="*/ 2736 h 3488"/>
              <a:gd name="T32" fmla="*/ 2424 w 2856"/>
              <a:gd name="T33" fmla="*/ 2208 h 3488"/>
              <a:gd name="T34" fmla="*/ 2616 w 2856"/>
              <a:gd name="T35" fmla="*/ 1728 h 3488"/>
              <a:gd name="T36" fmla="*/ 2856 w 2856"/>
              <a:gd name="T37" fmla="*/ 1392 h 3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56" h="3488">
                <a:moveTo>
                  <a:pt x="408" y="0"/>
                </a:moveTo>
                <a:cubicBezTo>
                  <a:pt x="360" y="140"/>
                  <a:pt x="312" y="280"/>
                  <a:pt x="264" y="384"/>
                </a:cubicBezTo>
                <a:cubicBezTo>
                  <a:pt x="216" y="488"/>
                  <a:pt x="160" y="520"/>
                  <a:pt x="120" y="624"/>
                </a:cubicBezTo>
                <a:cubicBezTo>
                  <a:pt x="80" y="728"/>
                  <a:pt x="40" y="928"/>
                  <a:pt x="24" y="1008"/>
                </a:cubicBezTo>
                <a:cubicBezTo>
                  <a:pt x="8" y="1088"/>
                  <a:pt x="0" y="1032"/>
                  <a:pt x="24" y="1104"/>
                </a:cubicBezTo>
                <a:cubicBezTo>
                  <a:pt x="48" y="1176"/>
                  <a:pt x="72" y="1336"/>
                  <a:pt x="168" y="1440"/>
                </a:cubicBezTo>
                <a:cubicBezTo>
                  <a:pt x="264" y="1544"/>
                  <a:pt x="488" y="1664"/>
                  <a:pt x="600" y="1728"/>
                </a:cubicBezTo>
                <a:cubicBezTo>
                  <a:pt x="712" y="1792"/>
                  <a:pt x="776" y="1752"/>
                  <a:pt x="840" y="1824"/>
                </a:cubicBezTo>
                <a:cubicBezTo>
                  <a:pt x="904" y="1896"/>
                  <a:pt x="952" y="2048"/>
                  <a:pt x="984" y="2160"/>
                </a:cubicBezTo>
                <a:cubicBezTo>
                  <a:pt x="1016" y="2272"/>
                  <a:pt x="1016" y="2392"/>
                  <a:pt x="1032" y="2496"/>
                </a:cubicBezTo>
                <a:cubicBezTo>
                  <a:pt x="1048" y="2600"/>
                  <a:pt x="1056" y="2704"/>
                  <a:pt x="1080" y="2784"/>
                </a:cubicBezTo>
                <a:cubicBezTo>
                  <a:pt x="1104" y="2864"/>
                  <a:pt x="1136" y="2880"/>
                  <a:pt x="1176" y="2976"/>
                </a:cubicBezTo>
                <a:cubicBezTo>
                  <a:pt x="1216" y="3072"/>
                  <a:pt x="1232" y="3280"/>
                  <a:pt x="1320" y="3360"/>
                </a:cubicBezTo>
                <a:cubicBezTo>
                  <a:pt x="1408" y="3440"/>
                  <a:pt x="1592" y="3488"/>
                  <a:pt x="1704" y="3456"/>
                </a:cubicBezTo>
                <a:cubicBezTo>
                  <a:pt x="1816" y="3424"/>
                  <a:pt x="1904" y="3288"/>
                  <a:pt x="1992" y="3168"/>
                </a:cubicBezTo>
                <a:cubicBezTo>
                  <a:pt x="2080" y="3048"/>
                  <a:pt x="2160" y="2896"/>
                  <a:pt x="2232" y="2736"/>
                </a:cubicBezTo>
                <a:cubicBezTo>
                  <a:pt x="2304" y="2576"/>
                  <a:pt x="2360" y="2376"/>
                  <a:pt x="2424" y="2208"/>
                </a:cubicBezTo>
                <a:cubicBezTo>
                  <a:pt x="2488" y="2040"/>
                  <a:pt x="2544" y="1864"/>
                  <a:pt x="2616" y="1728"/>
                </a:cubicBezTo>
                <a:cubicBezTo>
                  <a:pt x="2688" y="1592"/>
                  <a:pt x="2772" y="1492"/>
                  <a:pt x="2856" y="13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03" name="Freeform 175"/>
          <p:cNvSpPr>
            <a:spLocks/>
          </p:cNvSpPr>
          <p:nvPr/>
        </p:nvSpPr>
        <p:spPr bwMode="auto">
          <a:xfrm>
            <a:off x="4191000" y="1600200"/>
            <a:ext cx="4495800" cy="1676400"/>
          </a:xfrm>
          <a:custGeom>
            <a:avLst/>
            <a:gdLst>
              <a:gd name="T0" fmla="*/ 0 w 2352"/>
              <a:gd name="T1" fmla="*/ 0 h 1256"/>
              <a:gd name="T2" fmla="*/ 48 w 2352"/>
              <a:gd name="T3" fmla="*/ 48 h 1256"/>
              <a:gd name="T4" fmla="*/ 144 w 2352"/>
              <a:gd name="T5" fmla="*/ 144 h 1256"/>
              <a:gd name="T6" fmla="*/ 288 w 2352"/>
              <a:gd name="T7" fmla="*/ 96 h 1256"/>
              <a:gd name="T8" fmla="*/ 432 w 2352"/>
              <a:gd name="T9" fmla="*/ 48 h 1256"/>
              <a:gd name="T10" fmla="*/ 672 w 2352"/>
              <a:gd name="T11" fmla="*/ 48 h 1256"/>
              <a:gd name="T12" fmla="*/ 768 w 2352"/>
              <a:gd name="T13" fmla="*/ 144 h 1256"/>
              <a:gd name="T14" fmla="*/ 864 w 2352"/>
              <a:gd name="T15" fmla="*/ 192 h 1256"/>
              <a:gd name="T16" fmla="*/ 1104 w 2352"/>
              <a:gd name="T17" fmla="*/ 240 h 1256"/>
              <a:gd name="T18" fmla="*/ 1344 w 2352"/>
              <a:gd name="T19" fmla="*/ 240 h 1256"/>
              <a:gd name="T20" fmla="*/ 1440 w 2352"/>
              <a:gd name="T21" fmla="*/ 336 h 1256"/>
              <a:gd name="T22" fmla="*/ 1488 w 2352"/>
              <a:gd name="T23" fmla="*/ 432 h 1256"/>
              <a:gd name="T24" fmla="*/ 1536 w 2352"/>
              <a:gd name="T25" fmla="*/ 576 h 1256"/>
              <a:gd name="T26" fmla="*/ 1584 w 2352"/>
              <a:gd name="T27" fmla="*/ 672 h 1256"/>
              <a:gd name="T28" fmla="*/ 1728 w 2352"/>
              <a:gd name="T29" fmla="*/ 816 h 1256"/>
              <a:gd name="T30" fmla="*/ 1824 w 2352"/>
              <a:gd name="T31" fmla="*/ 960 h 1256"/>
              <a:gd name="T32" fmla="*/ 1872 w 2352"/>
              <a:gd name="T33" fmla="*/ 1104 h 1256"/>
              <a:gd name="T34" fmla="*/ 1920 w 2352"/>
              <a:gd name="T35" fmla="*/ 1152 h 1256"/>
              <a:gd name="T36" fmla="*/ 1968 w 2352"/>
              <a:gd name="T37" fmla="*/ 1248 h 1256"/>
              <a:gd name="T38" fmla="*/ 2064 w 2352"/>
              <a:gd name="T39" fmla="*/ 1200 h 1256"/>
              <a:gd name="T40" fmla="*/ 2256 w 2352"/>
              <a:gd name="T41" fmla="*/ 1200 h 1256"/>
              <a:gd name="T42" fmla="*/ 2352 w 2352"/>
              <a:gd name="T43" fmla="*/ 120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52" h="1256">
                <a:moveTo>
                  <a:pt x="0" y="0"/>
                </a:moveTo>
                <a:cubicBezTo>
                  <a:pt x="12" y="12"/>
                  <a:pt x="24" y="24"/>
                  <a:pt x="48" y="48"/>
                </a:cubicBezTo>
                <a:cubicBezTo>
                  <a:pt x="72" y="72"/>
                  <a:pt x="104" y="136"/>
                  <a:pt x="144" y="144"/>
                </a:cubicBezTo>
                <a:cubicBezTo>
                  <a:pt x="184" y="152"/>
                  <a:pt x="240" y="112"/>
                  <a:pt x="288" y="96"/>
                </a:cubicBezTo>
                <a:cubicBezTo>
                  <a:pt x="336" y="80"/>
                  <a:pt x="368" y="56"/>
                  <a:pt x="432" y="48"/>
                </a:cubicBezTo>
                <a:cubicBezTo>
                  <a:pt x="496" y="40"/>
                  <a:pt x="616" y="32"/>
                  <a:pt x="672" y="48"/>
                </a:cubicBezTo>
                <a:cubicBezTo>
                  <a:pt x="728" y="64"/>
                  <a:pt x="736" y="120"/>
                  <a:pt x="768" y="144"/>
                </a:cubicBezTo>
                <a:cubicBezTo>
                  <a:pt x="800" y="168"/>
                  <a:pt x="808" y="176"/>
                  <a:pt x="864" y="192"/>
                </a:cubicBezTo>
                <a:cubicBezTo>
                  <a:pt x="920" y="208"/>
                  <a:pt x="1024" y="232"/>
                  <a:pt x="1104" y="240"/>
                </a:cubicBezTo>
                <a:cubicBezTo>
                  <a:pt x="1184" y="248"/>
                  <a:pt x="1288" y="224"/>
                  <a:pt x="1344" y="240"/>
                </a:cubicBezTo>
                <a:cubicBezTo>
                  <a:pt x="1400" y="256"/>
                  <a:pt x="1416" y="304"/>
                  <a:pt x="1440" y="336"/>
                </a:cubicBezTo>
                <a:cubicBezTo>
                  <a:pt x="1464" y="368"/>
                  <a:pt x="1472" y="392"/>
                  <a:pt x="1488" y="432"/>
                </a:cubicBezTo>
                <a:cubicBezTo>
                  <a:pt x="1504" y="472"/>
                  <a:pt x="1520" y="536"/>
                  <a:pt x="1536" y="576"/>
                </a:cubicBezTo>
                <a:cubicBezTo>
                  <a:pt x="1552" y="616"/>
                  <a:pt x="1552" y="632"/>
                  <a:pt x="1584" y="672"/>
                </a:cubicBezTo>
                <a:cubicBezTo>
                  <a:pt x="1616" y="712"/>
                  <a:pt x="1688" y="768"/>
                  <a:pt x="1728" y="816"/>
                </a:cubicBezTo>
                <a:cubicBezTo>
                  <a:pt x="1768" y="864"/>
                  <a:pt x="1800" y="912"/>
                  <a:pt x="1824" y="960"/>
                </a:cubicBezTo>
                <a:cubicBezTo>
                  <a:pt x="1848" y="1008"/>
                  <a:pt x="1856" y="1072"/>
                  <a:pt x="1872" y="1104"/>
                </a:cubicBezTo>
                <a:cubicBezTo>
                  <a:pt x="1888" y="1136"/>
                  <a:pt x="1904" y="1128"/>
                  <a:pt x="1920" y="1152"/>
                </a:cubicBezTo>
                <a:cubicBezTo>
                  <a:pt x="1936" y="1176"/>
                  <a:pt x="1944" y="1240"/>
                  <a:pt x="1968" y="1248"/>
                </a:cubicBezTo>
                <a:cubicBezTo>
                  <a:pt x="1992" y="1256"/>
                  <a:pt x="2016" y="1208"/>
                  <a:pt x="2064" y="1200"/>
                </a:cubicBezTo>
                <a:cubicBezTo>
                  <a:pt x="2112" y="1192"/>
                  <a:pt x="2208" y="1200"/>
                  <a:pt x="2256" y="1200"/>
                </a:cubicBezTo>
                <a:cubicBezTo>
                  <a:pt x="2304" y="1200"/>
                  <a:pt x="2328" y="1200"/>
                  <a:pt x="2352" y="1200"/>
                </a:cubicBezTo>
              </a:path>
            </a:pathLst>
          </a:custGeom>
          <a:noFill/>
          <a:ln w="38100" cmpd="sng">
            <a:solidFill>
              <a:srgbClr val="CC33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04" name="Rectangle 176"/>
          <p:cNvSpPr>
            <a:spLocks noChangeArrowheads="1"/>
          </p:cNvSpPr>
          <p:nvPr/>
        </p:nvSpPr>
        <p:spPr bwMode="auto">
          <a:xfrm>
            <a:off x="152400" y="37563"/>
            <a:ext cx="8915400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8305" name="Text Box 177"/>
          <p:cNvSpPr txBox="1">
            <a:spLocks noChangeArrowheads="1"/>
          </p:cNvSpPr>
          <p:nvPr/>
        </p:nvSpPr>
        <p:spPr bwMode="auto">
          <a:xfrm>
            <a:off x="76200" y="2431473"/>
            <a:ext cx="30241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5-Point Star 1"/>
          <p:cNvSpPr/>
          <p:nvPr/>
        </p:nvSpPr>
        <p:spPr bwMode="auto">
          <a:xfrm>
            <a:off x="6858000" y="1981200"/>
            <a:ext cx="457200" cy="3048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37563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8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48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02" grpId="0" animBg="1"/>
      <p:bldP spid="48303" grpId="0" animBg="1"/>
      <p:bldP spid="48305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enh dao xu 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5862"/>
            <a:ext cx="44958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952500" y="12065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163km,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hẹp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60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20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Tàu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150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tấn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7412" name="Picture 4" descr="kenh dao xu 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76500"/>
            <a:ext cx="4495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76200" y="5638800"/>
            <a:ext cx="89916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Âu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Viễn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ngắn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ít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nguy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hiểm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7" y="1263203"/>
            <a:ext cx="4538063" cy="159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72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642" y="1967805"/>
            <a:ext cx="3005558" cy="138499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Châu Phi có dạng địa hình nào là chủ yếu?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3429000"/>
            <a:ext cx="3048000" cy="267765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5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750m,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106" y="1211001"/>
            <a:ext cx="3006631" cy="541599"/>
          </a:xfrm>
        </p:spPr>
        <p:txBody>
          <a:bodyPr>
            <a:normAutofit fontScale="90000"/>
          </a:bodyPr>
          <a:lstStyle/>
          <a:p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51191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143000"/>
            <a:ext cx="3124200" cy="286232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it-IT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it-IT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 về sự phân bố </a:t>
            </a:r>
            <a:r>
              <a:rPr lang="it-IT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 địa hình đồng bằng ở Châu Phi?</a:t>
            </a:r>
            <a:endParaRPr lang="it-IT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417874"/>
            <a:ext cx="3048000" cy="175432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5000"/>
              </a:spcBef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569" y="219277"/>
            <a:ext cx="3006631" cy="541599"/>
          </a:xfrm>
        </p:spPr>
        <p:txBody>
          <a:bodyPr>
            <a:normAutofit fontScale="90000"/>
          </a:bodyPr>
          <a:lstStyle/>
          <a:p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990600"/>
            <a:ext cx="3124200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Các em hãy kể tên các bồn địa, sơn nguyên, các hồ, dãy núi chính của </a:t>
            </a:r>
            <a:r>
              <a:rPr lang="it-IT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Châu </a:t>
            </a:r>
            <a:r>
              <a:rPr lang="it-IT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P</a:t>
            </a:r>
            <a:r>
              <a:rPr lang="it-IT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hi?</a:t>
            </a:r>
            <a:endParaRPr lang="it-IT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9" y="2590800"/>
            <a:ext cx="3124200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bồn địa: Sát, Nin Thượng, Công-gô, Ca-la-ha-ri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569" y="219277"/>
            <a:ext cx="3006631" cy="541599"/>
          </a:xfrm>
        </p:spPr>
        <p:txBody>
          <a:bodyPr>
            <a:normAutofit fontScale="90000"/>
          </a:bodyPr>
          <a:lstStyle/>
          <a:p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569" y="4807803"/>
            <a:ext cx="3124200" cy="830997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hồ: Vích-to-ri-a, Sát, Tan-ga-ni-a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079" y="3893403"/>
            <a:ext cx="3124200" cy="830997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sơn nguyên: Ê-ti-ô-pi-a, Đông Phi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837" y="5725663"/>
            <a:ext cx="3124200" cy="830997"/>
          </a:xfrm>
          <a:prstGeom prst="rect">
            <a:avLst/>
          </a:prstGeom>
          <a:solidFill>
            <a:srgbClr val="EEC4E8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dãy núi chính: At-lat,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Đrê-ken-bec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562600" y="1828800"/>
            <a:ext cx="838200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46868" y="4426803"/>
            <a:ext cx="1215931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918379" y="3029129"/>
            <a:ext cx="838200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0929" y="2362200"/>
            <a:ext cx="1347452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629400" y="2286000"/>
            <a:ext cx="838200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832778" y="3418422"/>
            <a:ext cx="1015821" cy="696378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832778" y="3060948"/>
            <a:ext cx="1092022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562600" y="2057400"/>
            <a:ext cx="838200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19948177">
            <a:off x="4231783" y="609600"/>
            <a:ext cx="1295400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rot="19572335">
            <a:off x="6172200" y="5172686"/>
            <a:ext cx="1295400" cy="762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057156"/>
            <a:ext cx="3124200" cy="156966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it-IT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Hướng </a:t>
            </a:r>
            <a:r>
              <a:rPr lang="it-IT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nghiêng chính của địa hình châu Phi?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2996148"/>
            <a:ext cx="3124200" cy="255454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nghiêng chính của địa hình châu Phi: đông nam - tây bắc.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569" y="219277"/>
            <a:ext cx="3006631" cy="541599"/>
          </a:xfrm>
        </p:spPr>
        <p:txBody>
          <a:bodyPr>
            <a:normAutofit fontScale="90000"/>
          </a:bodyPr>
          <a:lstStyle/>
          <a:p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843213" y="5734050"/>
            <a:ext cx="7200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0">
                <a:solidFill>
                  <a:srgbClr val="FFFFFF"/>
                </a:solidFill>
                <a:latin typeface=".VnHelvetInsH" pitchFamily="34" charset="0"/>
              </a:rPr>
              <a:t>S¬n nguyªn ®«ng phi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533400"/>
            <a:ext cx="4717077" cy="3165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4742835" cy="3156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6" y="548280"/>
            <a:ext cx="4390744" cy="3167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5" y="3699380"/>
            <a:ext cx="4383958" cy="315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98971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3213" y="3805324"/>
            <a:ext cx="180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8882" y="630165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3663" y="612989"/>
            <a:ext cx="239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Vichtoria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782" y="-42457"/>
            <a:ext cx="9097603" cy="58477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17462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lvic_mwanza_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8077200" cy="4881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85610" y="5562600"/>
            <a:ext cx="790118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7C80"/>
                    </a:gs>
                    <a:gs pos="50000">
                      <a:schemeClr val="bg1"/>
                    </a:gs>
                    <a:gs pos="100000">
                      <a:srgbClr val="FF7C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6.671 km,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Nền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NIN.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24200" y="76200"/>
            <a:ext cx="6019800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7C80"/>
                    </a:gs>
                    <a:gs pos="50000">
                      <a:schemeClr val="bg1"/>
                    </a:gs>
                    <a:gs pos="100000">
                      <a:srgbClr val="FF7C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             SÔNG NIN </a:t>
            </a:r>
          </a:p>
        </p:txBody>
      </p:sp>
    </p:spTree>
    <p:extLst>
      <p:ext uri="{BB962C8B-B14F-4D97-AF65-F5344CB8AC3E}">
        <p14:creationId xmlns:p14="http://schemas.microsoft.com/office/powerpoint/2010/main" val="33585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5715000"/>
            <a:ext cx="9144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Victoria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68.000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kilômét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vuông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sâu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80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mét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vi 3.440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kilômét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9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45" y="0"/>
            <a:ext cx="9227890" cy="6858000"/>
          </a:xfrm>
          <a:prstGeom prst="rect">
            <a:avLst/>
          </a:prstGeom>
        </p:spPr>
      </p:pic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2717622" y="2667000"/>
            <a:ext cx="939978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MĨ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1752600" y="1167825"/>
            <a:ext cx="1219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BẮC MĨ</a:t>
            </a: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4343261" y="1944469"/>
            <a:ext cx="1066939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PHI</a:t>
            </a:r>
          </a:p>
        </p:txBody>
      </p:sp>
      <p:sp>
        <p:nvSpPr>
          <p:cNvPr id="7" name="Text Box 70"/>
          <p:cNvSpPr txBox="1">
            <a:spLocks noChangeArrowheads="1"/>
          </p:cNvSpPr>
          <p:nvPr/>
        </p:nvSpPr>
        <p:spPr bwMode="auto">
          <a:xfrm>
            <a:off x="5410200" y="1066800"/>
            <a:ext cx="2022446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ÂU</a:t>
            </a:r>
          </a:p>
        </p:txBody>
      </p:sp>
      <p:sp>
        <p:nvSpPr>
          <p:cNvPr id="8" name="Text Box 71"/>
          <p:cNvSpPr txBox="1">
            <a:spLocks noChangeArrowheads="1"/>
          </p:cNvSpPr>
          <p:nvPr/>
        </p:nvSpPr>
        <p:spPr bwMode="auto">
          <a:xfrm>
            <a:off x="6914309" y="3348335"/>
            <a:ext cx="1620091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ÔXTRAYLIA</a:t>
            </a:r>
          </a:p>
        </p:txBody>
      </p:sp>
      <p:sp>
        <p:nvSpPr>
          <p:cNvPr id="9" name="Text Box 72"/>
          <p:cNvSpPr txBox="1">
            <a:spLocks noChangeArrowheads="1"/>
          </p:cNvSpPr>
          <p:nvPr/>
        </p:nvSpPr>
        <p:spPr bwMode="auto">
          <a:xfrm>
            <a:off x="3733800" y="4775775"/>
            <a:ext cx="2286000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LỤC ĐỊA NAM CỰC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614" y="5334000"/>
            <a:ext cx="8889242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WordArt 29">
            <a:extLst>
              <a:ext uri="{FF2B5EF4-FFF2-40B4-BE49-F238E27FC236}">
                <a16:creationId xmlns="" xmlns:a16="http://schemas.microsoft.com/office/drawing/2014/main" id="{FBF1BCD0-9A7E-4FB2-82E8-FF08D2AF6A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5633869">
            <a:off x="287337" y="2762460"/>
            <a:ext cx="2549140" cy="34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2470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THÁI BÌNH DƯƠNG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WordArt 30">
            <a:extLst>
              <a:ext uri="{FF2B5EF4-FFF2-40B4-BE49-F238E27FC236}">
                <a16:creationId xmlns="" xmlns:a16="http://schemas.microsoft.com/office/drawing/2014/main" id="{35A4BC6A-1E18-4784-8A20-9BCD56AF84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203721">
            <a:off x="2945463" y="2436401"/>
            <a:ext cx="2019300" cy="4343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ĐẠI TÂY DƯƠNG</a:t>
            </a:r>
            <a:endParaRPr lang="en-US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WordArt 32">
            <a:extLst>
              <a:ext uri="{FF2B5EF4-FFF2-40B4-BE49-F238E27FC236}">
                <a16:creationId xmlns="" xmlns:a16="http://schemas.microsoft.com/office/drawing/2014/main" id="{AAFB7D8B-62BC-4F9A-B97B-F6F8DE6AC4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145409">
            <a:off x="7433497" y="2095446"/>
            <a:ext cx="1784350" cy="34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247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THÁI BÌNH DƯƠNG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867400" y="278765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/>
              <a:t>ẤN ĐỘ DƯƠNG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343400" y="457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/>
              <a:t>BẮC BĂNG DƯƠNG</a:t>
            </a:r>
          </a:p>
        </p:txBody>
      </p:sp>
    </p:spTree>
    <p:extLst>
      <p:ext uri="{BB962C8B-B14F-4D97-AF65-F5344CB8AC3E}">
        <p14:creationId xmlns:p14="http://schemas.microsoft.com/office/powerpoint/2010/main" val="42379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"/>
          <p:cNvSpPr txBox="1">
            <a:spLocks noChangeArrowheads="1"/>
          </p:cNvSpPr>
          <p:nvPr/>
        </p:nvSpPr>
        <p:spPr bwMode="auto">
          <a:xfrm>
            <a:off x="5334000" y="22860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0486" name="Text Box 23"/>
          <p:cNvSpPr txBox="1">
            <a:spLocks noChangeArrowheads="1"/>
          </p:cNvSpPr>
          <p:nvPr/>
        </p:nvSpPr>
        <p:spPr bwMode="auto">
          <a:xfrm>
            <a:off x="301388" y="290215"/>
            <a:ext cx="441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1388" y="1270259"/>
            <a:ext cx="8534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32095" y="5149414"/>
            <a:ext cx="441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25000"/>
              </a:spcBef>
            </a:pP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4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5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ca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810" y="1066800"/>
            <a:ext cx="2719589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7563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7569" y="219277"/>
            <a:ext cx="2701831" cy="541599"/>
          </a:xfrm>
        </p:spPr>
        <p:txBody>
          <a:bodyPr>
            <a:normAutofit fontScale="90000"/>
          </a:bodyPr>
          <a:lstStyle/>
          <a:p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26.1, </a:t>
            </a:r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7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ó một nơi ở châu Phi kim cương bán rẻ nhưng không ai m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46528"/>
            <a:ext cx="5715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Tại sao châu Phi có nhiều kim cương? - Trang sức JEMM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"/>
            <a:ext cx="5483225" cy="342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Người dân châu Phi và nỗi ám ảnh 'lời nguyền kim cương' - Báo Kiến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4" y="0"/>
            <a:ext cx="3660775" cy="25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878"/>
            <a:ext cx="4526904" cy="341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"/>
          <p:cNvSpPr txBox="1">
            <a:spLocks noChangeArrowheads="1"/>
          </p:cNvSpPr>
          <p:nvPr/>
        </p:nvSpPr>
        <p:spPr bwMode="auto">
          <a:xfrm>
            <a:off x="5334000" y="22860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0"/>
          </a:p>
        </p:txBody>
      </p:sp>
      <p:sp>
        <p:nvSpPr>
          <p:cNvPr id="20486" name="Text Box 23"/>
          <p:cNvSpPr txBox="1">
            <a:spLocks noChangeArrowheads="1"/>
          </p:cNvSpPr>
          <p:nvPr/>
        </p:nvSpPr>
        <p:spPr bwMode="auto">
          <a:xfrm>
            <a:off x="609600" y="228600"/>
            <a:ext cx="441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b="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800600" y="1035838"/>
            <a:ext cx="37338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4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 </a:t>
            </a:r>
            <a:r>
              <a:rPr lang="pt-BR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có tài nguyên khoáng sản rất phong phú  và có giá trị như: dầu mỏ, khí đốt, vàng, kim cương...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37563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8" name="Picture 8" descr="Tại sao châu Phi có nhiều kim cương? - Trang sức JEM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0"/>
            <a:ext cx="4238051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461963"/>
            <a:chOff x="0" y="0"/>
            <a:chExt cx="9144000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1000"/>
              </a:schemeClr>
            </a:solidFill>
          </p:spPr>
          <p:txBody>
            <a:bodyPr wrap="square" rtlCol="0">
              <a:spAutoFit/>
            </a:bodyPr>
            <a:lstStyle/>
            <a:p>
              <a:pPr marR="0"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dirty="0" smtClean="0">
                  <a:solidFill>
                    <a:srgbClr val="0000FF"/>
                  </a:solidFill>
                </a:rPr>
                <a:t>2.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Khí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hậu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,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các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môi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trường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tự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nhiên</a:t>
              </a:r>
              <a:endParaRPr kumimoji="0" lang="en-US" sz="2400" b="1" kern="1200" cap="none" spc="0" normalizeH="0" baseline="0" noProof="0" dirty="0">
                <a:solidFill>
                  <a:srgbClr val="0000FF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461665"/>
              <a:ext cx="9144000" cy="0"/>
            </a:xfrm>
            <a:prstGeom prst="line">
              <a:avLst/>
            </a:prstGeom>
            <a:ln w="22225">
              <a:solidFill>
                <a:srgbClr val="0099FF">
                  <a:alpha val="9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461963"/>
            <a:ext cx="2209800" cy="403187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a</a:t>
            </a:r>
            <a:r>
              <a:rPr sz="32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. </a:t>
            </a:r>
            <a:r>
              <a:rPr sz="3200" b="1" dirty="0" err="1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Khí</a:t>
            </a:r>
            <a:r>
              <a:rPr sz="32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hậu</a:t>
            </a:r>
            <a:r>
              <a:rPr lang="en-US" sz="32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</a:t>
            </a:r>
            <a:endParaRPr sz="3200" b="1" dirty="0">
              <a:solidFill>
                <a:srgbClr val="0000FF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sz="32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Châu Phi có khí hậu nóng</a:t>
            </a:r>
          </a:p>
          <a:p>
            <a:pPr>
              <a:buNone/>
            </a:pPr>
            <a:r>
              <a:rPr sz="32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Nhiệt độ TB năm trên 20</a:t>
            </a:r>
            <a:r>
              <a:rPr sz="3200" baseline="300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0</a:t>
            </a:r>
            <a:r>
              <a:rPr sz="32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</a:t>
            </a:r>
          </a:p>
        </p:txBody>
      </p:sp>
      <p:pic>
        <p:nvPicPr>
          <p:cNvPr id="15" name="Picture 2" descr="C:\Users\Jean Valjean\Desktop\Chau phi tu nhien c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609600"/>
            <a:ext cx="4572000" cy="59436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4289425" y="3467100"/>
            <a:ext cx="4549775" cy="42863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4319588" y="1870075"/>
            <a:ext cx="4500563" cy="128588"/>
          </a:xfrm>
          <a:custGeom>
            <a:avLst/>
            <a:gdLst>
              <a:gd name="connsiteX0" fmla="*/ 0 w 4500562"/>
              <a:gd name="connsiteY0" fmla="*/ 0 h 128658"/>
              <a:gd name="connsiteX1" fmla="*/ 1233487 w 4500562"/>
              <a:gd name="connsiteY1" fmla="*/ 95250 h 128658"/>
              <a:gd name="connsiteX2" fmla="*/ 2357437 w 4500562"/>
              <a:gd name="connsiteY2" fmla="*/ 128587 h 128658"/>
              <a:gd name="connsiteX3" fmla="*/ 3467100 w 4500562"/>
              <a:gd name="connsiteY3" fmla="*/ 104775 h 128658"/>
              <a:gd name="connsiteX4" fmla="*/ 4500562 w 4500562"/>
              <a:gd name="connsiteY4" fmla="*/ 66675 h 1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2" h="128658">
                <a:moveTo>
                  <a:pt x="0" y="0"/>
                </a:moveTo>
                <a:cubicBezTo>
                  <a:pt x="420290" y="36909"/>
                  <a:pt x="840581" y="73819"/>
                  <a:pt x="1233487" y="95250"/>
                </a:cubicBezTo>
                <a:cubicBezTo>
                  <a:pt x="1626393" y="116681"/>
                  <a:pt x="1985168" y="127000"/>
                  <a:pt x="2357437" y="128587"/>
                </a:cubicBezTo>
                <a:cubicBezTo>
                  <a:pt x="2729706" y="130174"/>
                  <a:pt x="3467100" y="104775"/>
                  <a:pt x="3467100" y="104775"/>
                </a:cubicBezTo>
                <a:lnTo>
                  <a:pt x="4500562" y="66675"/>
                </a:lnTo>
              </a:path>
            </a:pathLst>
          </a:custGeom>
          <a:ln w="222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943600" y="4949825"/>
            <a:ext cx="2886075" cy="101600"/>
          </a:xfrm>
          <a:custGeom>
            <a:avLst/>
            <a:gdLst>
              <a:gd name="connsiteX0" fmla="*/ 0 w 2886075"/>
              <a:gd name="connsiteY0" fmla="*/ 11067 h 101555"/>
              <a:gd name="connsiteX1" fmla="*/ 695325 w 2886075"/>
              <a:gd name="connsiteY1" fmla="*/ 1542 h 101555"/>
              <a:gd name="connsiteX2" fmla="*/ 1824038 w 2886075"/>
              <a:gd name="connsiteY2" fmla="*/ 39642 h 101555"/>
              <a:gd name="connsiteX3" fmla="*/ 2886075 w 2886075"/>
              <a:gd name="connsiteY3" fmla="*/ 101555 h 10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075" h="101555">
                <a:moveTo>
                  <a:pt x="0" y="11067"/>
                </a:moveTo>
                <a:cubicBezTo>
                  <a:pt x="195659" y="3923"/>
                  <a:pt x="391319" y="-3221"/>
                  <a:pt x="695325" y="1542"/>
                </a:cubicBezTo>
                <a:cubicBezTo>
                  <a:pt x="999331" y="6305"/>
                  <a:pt x="1458913" y="22973"/>
                  <a:pt x="1824038" y="39642"/>
                </a:cubicBezTo>
                <a:cubicBezTo>
                  <a:pt x="2189163" y="56311"/>
                  <a:pt x="2537619" y="78933"/>
                  <a:pt x="2886075" y="101555"/>
                </a:cubicBezTo>
              </a:path>
            </a:pathLst>
          </a:custGeom>
          <a:ln w="222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2286000" y="762000"/>
            <a:ext cx="2033588" cy="2362200"/>
          </a:xfrm>
          <a:prstGeom prst="wedgeRectCallout">
            <a:avLst>
              <a:gd name="adj1" fmla="val 95046"/>
              <a:gd name="adj2" fmla="val 3208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Jean Valjean\Desktop\Bieu do Ua ga du g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20763"/>
            <a:ext cx="2003425" cy="2103437"/>
          </a:xfrm>
          <a:prstGeom prst="rect">
            <a:avLst/>
          </a:prstGeom>
          <a:noFill/>
          <a:ln w="9525" cap="flat" cmpd="sng">
            <a:solidFill>
              <a:srgbClr val="0099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" name="TextBox 19"/>
          <p:cNvSpPr txBox="1"/>
          <p:nvPr/>
        </p:nvSpPr>
        <p:spPr>
          <a:xfrm>
            <a:off x="2286000" y="3124200"/>
            <a:ext cx="19812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dirty="0">
                <a:latin typeface="Calibri" panose="020F0502020204030204" pitchFamily="34" charset="0"/>
                <a:ea typeface="Arial" panose="020B0604020202020204" pitchFamily="34" charset="0"/>
              </a:rPr>
              <a:t>Trạm Ua-ga-đu-gu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3656013"/>
            <a:ext cx="2033588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i="1" dirty="0">
                <a:latin typeface="Calibri" panose="020F0502020204030204" pitchFamily="34" charset="0"/>
                <a:ea typeface="Arial" panose="020B0604020202020204" pitchFamily="34" charset="0"/>
              </a:rPr>
              <a:t>Quan sát vị trí châu Phi trên H26.1 kết hợp kiến thức đã học, </a:t>
            </a: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Em hãy nhận xét khí hậu của châu Phi?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252663" y="457200"/>
            <a:ext cx="0" cy="6396038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48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môi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nhiên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461963"/>
            <a:ext cx="9144000" cy="0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81400" y="457200"/>
            <a:ext cx="0" cy="6396038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703263"/>
            <a:ext cx="3429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a</a:t>
            </a:r>
            <a:r>
              <a:rPr sz="28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. </a:t>
            </a:r>
            <a:r>
              <a:rPr sz="2800" b="1" dirty="0" err="1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Khí</a:t>
            </a:r>
            <a:r>
              <a:rPr sz="28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sz="28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hậu</a:t>
            </a:r>
            <a:endParaRPr lang="x-none" sz="2800" dirty="0">
              <a:solidFill>
                <a:srgbClr val="0000FF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lang="x-none" sz="28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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sz="28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Châu Phi có khí hậu nóng</a:t>
            </a:r>
          </a:p>
          <a:p>
            <a:pPr>
              <a:buNone/>
            </a:pPr>
            <a:r>
              <a:rPr sz="28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Nhiệt độ TB năm </a:t>
            </a:r>
            <a:r>
              <a:rPr sz="2800" dirty="0" err="1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trên</a:t>
            </a:r>
            <a:r>
              <a:rPr sz="28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sz="2800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20</a:t>
            </a:r>
            <a:r>
              <a:rPr sz="2800" baseline="30000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0</a:t>
            </a:r>
            <a:r>
              <a:rPr sz="2800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</a:t>
            </a:r>
            <a:endParaRPr lang="en-US" sz="2800" dirty="0" smtClean="0">
              <a:solidFill>
                <a:srgbClr val="0000FF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sz="2800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</a:t>
            </a:r>
            <a:r>
              <a:rPr sz="28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Lượng mưa ít, giảm dần về hai chí tuyến, hình thành những hoang mạc lớn.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2400" y="6019800"/>
            <a:ext cx="5029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i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Đọc Hình 27.1</a:t>
            </a:r>
          </a:p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Nhận xét sự phân bố lượng mưa ở châu Phi?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14800" y="703263"/>
            <a:ext cx="4495800" cy="5240337"/>
            <a:chOff x="3886200" y="610649"/>
            <a:chExt cx="4616806" cy="5484718"/>
          </a:xfrm>
        </p:grpSpPr>
        <p:pic>
          <p:nvPicPr>
            <p:cNvPr id="5130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610649"/>
              <a:ext cx="4616806" cy="5181600"/>
            </a:xfrm>
            <a:prstGeom prst="rect">
              <a:avLst/>
            </a:prstGeom>
            <a:noFill/>
            <a:ln w="12700" cap="flat" cmpd="sng">
              <a:solidFill>
                <a:srgbClr val="0099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5131" name="TextBox 1"/>
            <p:cNvSpPr txBox="1"/>
            <p:nvPr/>
          </p:nvSpPr>
          <p:spPr>
            <a:xfrm>
              <a:off x="3886200" y="5752150"/>
              <a:ext cx="4616806" cy="3432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buNone/>
              </a:pPr>
              <a:r>
                <a:rPr sz="1600" dirty="0">
                  <a:latin typeface="Calibri" panose="020F0502020204030204" pitchFamily="34" charset="0"/>
                  <a:ea typeface="Arial" panose="020B0604020202020204" pitchFamily="34" charset="0"/>
                </a:rPr>
                <a:t>H27.1 Lược đồ phân bố lượng mưa châu Phi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33800" y="5810250"/>
            <a:ext cx="51054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i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Quan sát Hình 27.1</a:t>
            </a:r>
          </a:p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Cho biết các dòng biển nóng, lạnh có ảnh hưởng tới lượng mưa các vùng ven biển châu Phi như thế nào?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6157913"/>
            <a:ext cx="51054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Tại sao lượng mưa ở châu Phi phân bố không đều?</a:t>
            </a:r>
          </a:p>
        </p:txBody>
      </p:sp>
    </p:spTree>
    <p:extLst>
      <p:ext uri="{BB962C8B-B14F-4D97-AF65-F5344CB8AC3E}">
        <p14:creationId xmlns:p14="http://schemas.microsoft.com/office/powerpoint/2010/main" val="33959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1" grpId="0"/>
      <p:bldP spid="11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472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461963"/>
            <a:ext cx="9144000" cy="0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TextBox 4"/>
          <p:cNvSpPr txBox="1"/>
          <p:nvPr/>
        </p:nvSpPr>
        <p:spPr>
          <a:xfrm>
            <a:off x="1" y="5545138"/>
            <a:ext cx="91440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2400" dirty="0">
                <a:latin typeface="Calibri" panose="020F0502020204030204" pitchFamily="34" charset="0"/>
                <a:ea typeface="Arial" panose="020B0604020202020204" pitchFamily="34" charset="0"/>
              </a:rPr>
              <a:t>Dựa vào kiến thức đã học, kết hợp quan sát H26.1 và 27.1 </a:t>
            </a:r>
            <a:r>
              <a:rPr sz="2400" dirty="0" err="1">
                <a:latin typeface="Calibri" panose="020F0502020204030204" pitchFamily="34" charset="0"/>
                <a:ea typeface="Arial" panose="020B0604020202020204" pitchFamily="34" charset="0"/>
              </a:rPr>
              <a:t>giải</a:t>
            </a:r>
            <a:r>
              <a:rPr sz="2400" dirty="0"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sz="2400" dirty="0" err="1" smtClean="0">
                <a:latin typeface="Calibri" panose="020F0502020204030204" pitchFamily="34" charset="0"/>
                <a:ea typeface="Arial" panose="020B0604020202020204" pitchFamily="34" charset="0"/>
              </a:rPr>
              <a:t>thích</a:t>
            </a:r>
            <a:r>
              <a:rPr sz="2400" dirty="0" smtClean="0">
                <a:latin typeface="Calibri" panose="020F0502020204030204" pitchFamily="34" charset="0"/>
                <a:ea typeface="Arial" panose="020B0604020202020204" pitchFamily="34" charset="0"/>
              </a:rPr>
              <a:t>:</a:t>
            </a:r>
            <a:endParaRPr sz="2400" dirty="0"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>
              <a:buNone/>
            </a:pPr>
            <a:r>
              <a:rPr sz="24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Châu Phi là châu lục nóng?</a:t>
            </a:r>
          </a:p>
          <a:p>
            <a:pPr>
              <a:buNone/>
            </a:pPr>
            <a:r>
              <a:rPr sz="24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Khí hậu châu Phi khô, hình thành những hoang mạc lớn?</a:t>
            </a:r>
          </a:p>
        </p:txBody>
      </p:sp>
      <p:grpSp>
        <p:nvGrpSpPr>
          <p:cNvPr id="6149" name="Group 19"/>
          <p:cNvGrpSpPr/>
          <p:nvPr/>
        </p:nvGrpSpPr>
        <p:grpSpPr>
          <a:xfrm>
            <a:off x="434975" y="609600"/>
            <a:ext cx="8251825" cy="4914900"/>
            <a:chOff x="283028" y="609600"/>
            <a:chExt cx="8251372" cy="4914418"/>
          </a:xfrm>
        </p:grpSpPr>
        <p:pic>
          <p:nvPicPr>
            <p:cNvPr id="6153" name="Picture 2" descr="C:\Users\Jean Valjean\Desktop\Chau phi tu nhien cuc.png"/>
            <p:cNvPicPr>
              <a:picLocks noChangeAspect="1"/>
            </p:cNvPicPr>
            <p:nvPr/>
          </p:nvPicPr>
          <p:blipFill>
            <a:blip r:embed="rId2"/>
            <a:srcRect b="6577"/>
            <a:stretch>
              <a:fillRect/>
            </a:stretch>
          </p:blipFill>
          <p:spPr>
            <a:xfrm>
              <a:off x="283028" y="609600"/>
              <a:ext cx="3864427" cy="4543291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154" name="Group 2"/>
            <p:cNvGrpSpPr/>
            <p:nvPr/>
          </p:nvGrpSpPr>
          <p:grpSpPr>
            <a:xfrm>
              <a:off x="4419600" y="609601"/>
              <a:ext cx="4114800" cy="4876800"/>
              <a:chOff x="3886200" y="610649"/>
              <a:chExt cx="4616806" cy="5561967"/>
            </a:xfrm>
          </p:grpSpPr>
          <p:pic>
            <p:nvPicPr>
              <p:cNvPr id="6156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6200" y="610649"/>
                <a:ext cx="4616806" cy="5181600"/>
              </a:xfrm>
              <a:prstGeom prst="rect">
                <a:avLst/>
              </a:prstGeom>
              <a:noFill/>
              <a:ln w="12700" cap="flat" cmpd="sng">
                <a:solidFill>
                  <a:srgbClr val="0099FF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6157" name="TextBox 1"/>
              <p:cNvSpPr txBox="1"/>
              <p:nvPr/>
            </p:nvSpPr>
            <p:spPr>
              <a:xfrm>
                <a:off x="3886200" y="5829399"/>
                <a:ext cx="4616806" cy="34321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buNone/>
                </a:pPr>
                <a:r>
                  <a:rPr sz="1600" dirty="0">
                    <a:latin typeface="Calibri" panose="020F0502020204030204" pitchFamily="34" charset="0"/>
                    <a:ea typeface="Arial" panose="020B0604020202020204" pitchFamily="34" charset="0"/>
                  </a:rPr>
                  <a:t>H27.1 Lược đồ phân bố lượng mưa châu Phi</a:t>
                </a:r>
              </a:p>
            </p:txBody>
          </p:sp>
        </p:grpSp>
        <p:sp>
          <p:nvSpPr>
            <p:cNvPr id="6155" name="Rectangle 18"/>
            <p:cNvSpPr/>
            <p:nvPr/>
          </p:nvSpPr>
          <p:spPr>
            <a:xfrm>
              <a:off x="283028" y="5185464"/>
              <a:ext cx="3888921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buNone/>
              </a:pPr>
              <a:r>
                <a:rPr sz="1600" dirty="0">
                  <a:latin typeface="Calibri" panose="020F0502020204030204" pitchFamily="34" charset="0"/>
                  <a:ea typeface="Arial" panose="020B0604020202020204" pitchFamily="34" charset="0"/>
                </a:rPr>
                <a:t>H26.1 Lược đồ tự nhiên châu Phi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57200" y="2949575"/>
            <a:ext cx="3843338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79425" y="1643063"/>
            <a:ext cx="3844925" cy="85725"/>
          </a:xfrm>
          <a:custGeom>
            <a:avLst/>
            <a:gdLst>
              <a:gd name="connsiteX0" fmla="*/ 0 w 4500562"/>
              <a:gd name="connsiteY0" fmla="*/ 0 h 128658"/>
              <a:gd name="connsiteX1" fmla="*/ 1233487 w 4500562"/>
              <a:gd name="connsiteY1" fmla="*/ 95250 h 128658"/>
              <a:gd name="connsiteX2" fmla="*/ 2357437 w 4500562"/>
              <a:gd name="connsiteY2" fmla="*/ 128587 h 128658"/>
              <a:gd name="connsiteX3" fmla="*/ 3467100 w 4500562"/>
              <a:gd name="connsiteY3" fmla="*/ 104775 h 128658"/>
              <a:gd name="connsiteX4" fmla="*/ 4500562 w 4500562"/>
              <a:gd name="connsiteY4" fmla="*/ 66675 h 1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62" h="128658">
                <a:moveTo>
                  <a:pt x="0" y="0"/>
                </a:moveTo>
                <a:cubicBezTo>
                  <a:pt x="420290" y="36909"/>
                  <a:pt x="840581" y="73819"/>
                  <a:pt x="1233487" y="95250"/>
                </a:cubicBezTo>
                <a:cubicBezTo>
                  <a:pt x="1626393" y="116681"/>
                  <a:pt x="1985168" y="127000"/>
                  <a:pt x="2357437" y="128587"/>
                </a:cubicBezTo>
                <a:cubicBezTo>
                  <a:pt x="2729706" y="130174"/>
                  <a:pt x="3467100" y="104775"/>
                  <a:pt x="3467100" y="104775"/>
                </a:cubicBezTo>
                <a:lnTo>
                  <a:pt x="4500562" y="66675"/>
                </a:lnTo>
              </a:path>
            </a:pathLst>
          </a:custGeom>
          <a:ln w="222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828800" y="4178300"/>
            <a:ext cx="2482850" cy="66675"/>
          </a:xfrm>
          <a:custGeom>
            <a:avLst/>
            <a:gdLst>
              <a:gd name="connsiteX0" fmla="*/ 0 w 2886075"/>
              <a:gd name="connsiteY0" fmla="*/ 11067 h 101555"/>
              <a:gd name="connsiteX1" fmla="*/ 695325 w 2886075"/>
              <a:gd name="connsiteY1" fmla="*/ 1542 h 101555"/>
              <a:gd name="connsiteX2" fmla="*/ 1824038 w 2886075"/>
              <a:gd name="connsiteY2" fmla="*/ 39642 h 101555"/>
              <a:gd name="connsiteX3" fmla="*/ 2886075 w 2886075"/>
              <a:gd name="connsiteY3" fmla="*/ 101555 h 10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075" h="101555">
                <a:moveTo>
                  <a:pt x="0" y="11067"/>
                </a:moveTo>
                <a:cubicBezTo>
                  <a:pt x="195659" y="3923"/>
                  <a:pt x="391319" y="-3221"/>
                  <a:pt x="695325" y="1542"/>
                </a:cubicBezTo>
                <a:cubicBezTo>
                  <a:pt x="999331" y="6305"/>
                  <a:pt x="1458913" y="22973"/>
                  <a:pt x="1824038" y="39642"/>
                </a:cubicBezTo>
                <a:cubicBezTo>
                  <a:pt x="2189163" y="56311"/>
                  <a:pt x="2537619" y="78933"/>
                  <a:pt x="2886075" y="101555"/>
                </a:cubicBezTo>
              </a:path>
            </a:pathLst>
          </a:custGeom>
          <a:ln w="2222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môi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nhiên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5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461963"/>
            <a:ext cx="9144000" cy="0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62375" y="473075"/>
            <a:ext cx="0" cy="6396038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61963"/>
            <a:ext cx="3762375" cy="3046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a</a:t>
            </a:r>
            <a:r>
              <a:rPr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. </a:t>
            </a: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Khí hậu</a:t>
            </a:r>
          </a:p>
          <a:p>
            <a:pPr>
              <a:buNone/>
            </a:pP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Châu Phi có khí hậu nóng</a:t>
            </a:r>
          </a:p>
          <a:p>
            <a:pPr>
              <a:buNone/>
            </a:pP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Nhiệt độ TB năm trên 20</a:t>
            </a:r>
            <a:r>
              <a:rPr sz="2400" baseline="300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0</a:t>
            </a: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</a:t>
            </a:r>
          </a:p>
          <a:p>
            <a:pPr>
              <a:buNone/>
            </a:pP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Lượng mưa ít, giảm dần về hai chí tuyến, hình thành những hoang mạc lớn.</a:t>
            </a:r>
          </a:p>
          <a:p>
            <a:pPr>
              <a:buNone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b</a:t>
            </a:r>
            <a:r>
              <a:rPr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. </a:t>
            </a: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Các đặc điểm khác của môi trường tự nhiên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0" y="5991225"/>
            <a:ext cx="50292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i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Đọc Hình 27.2</a:t>
            </a:r>
          </a:p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Cho biết châu Phi có các môi trường tự nhiên nào?</a:t>
            </a:r>
          </a:p>
        </p:txBody>
      </p:sp>
      <p:pic>
        <p:nvPicPr>
          <p:cNvPr id="11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566738"/>
            <a:ext cx="4667250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môi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nhiên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461963"/>
            <a:ext cx="9144000" cy="0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5400" y="473075"/>
            <a:ext cx="0" cy="6396038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extBox 12"/>
          <p:cNvSpPr txBox="1"/>
          <p:nvPr/>
        </p:nvSpPr>
        <p:spPr>
          <a:xfrm>
            <a:off x="0" y="461963"/>
            <a:ext cx="62484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a</a:t>
            </a:r>
            <a:r>
              <a:rPr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. </a:t>
            </a:r>
            <a:r>
              <a:rPr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Khí hậu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b</a:t>
            </a:r>
            <a:r>
              <a:rPr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. </a:t>
            </a:r>
            <a:r>
              <a:rPr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Các đặc điểm khác của môi trường </a:t>
            </a:r>
            <a:r>
              <a:rPr b="1" dirty="0" err="1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tự</a:t>
            </a:r>
            <a:r>
              <a:rPr b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nhiên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</a:t>
            </a:r>
            <a:endParaRPr b="1" dirty="0">
              <a:solidFill>
                <a:srgbClr val="0000FF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pic>
        <p:nvPicPr>
          <p:cNvPr id="8198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73075"/>
            <a:ext cx="2667000" cy="30035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0" name="Table 69"/>
          <p:cNvGraphicFramePr>
            <a:graphicFrameLocks noGrp="1"/>
          </p:cNvGraphicFramePr>
          <p:nvPr/>
        </p:nvGraphicFramePr>
        <p:xfrm>
          <a:off x="152400" y="1143000"/>
          <a:ext cx="6096000" cy="4498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56355"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    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</a:rPr>
                        <a:t>Đặc</a:t>
                      </a:r>
                      <a:r>
                        <a:rPr lang="en-US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rgbClr val="002060"/>
                          </a:solidFill>
                        </a:rPr>
                        <a:t>điểm</a:t>
                      </a:r>
                      <a:endParaRPr lang="en-US" b="0" baseline="0" dirty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en-US" b="0" baseline="0" dirty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en-US" b="0" baseline="0" dirty="0" err="1">
                          <a:solidFill>
                            <a:srgbClr val="002060"/>
                          </a:solidFill>
                        </a:rPr>
                        <a:t>Môi</a:t>
                      </a:r>
                      <a:r>
                        <a:rPr lang="en-US" b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="0" baseline="0" dirty="0" err="1">
                          <a:solidFill>
                            <a:srgbClr val="002060"/>
                          </a:solidFill>
                        </a:rPr>
                        <a:t>trường</a:t>
                      </a:r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lToB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trí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Lượng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mưa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Động,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thực vật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0923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Xích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đạo ẩm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6355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Hai môi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trường n</a:t>
                      </a:r>
                      <a:r>
                        <a:rPr lang="en-US" b="0">
                          <a:solidFill>
                            <a:srgbClr val="002060"/>
                          </a:solidFill>
                        </a:rPr>
                        <a:t>hiệt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đới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6355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Hai môi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trường hoang mạc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355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</a:rPr>
                        <a:t>Hai môi trường</a:t>
                      </a:r>
                      <a:r>
                        <a:rPr lang="en-US" b="0" baseline="0">
                          <a:solidFill>
                            <a:srgbClr val="002060"/>
                          </a:solidFill>
                        </a:rPr>
                        <a:t> Địa Trung Hải</a:t>
                      </a:r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1524000" y="2057400"/>
            <a:ext cx="1676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Duyên hải phía bắc vịnh Ghinê, bồn địa Công-gô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200400" y="2057400"/>
            <a:ext cx="914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Trên 2000 mm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114800" y="2063750"/>
            <a:ext cx="2133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Rừng rậm xanh quanh năm, động thực vật phong phú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512888" y="2962275"/>
            <a:ext cx="1676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Giữa môi trường xích đạo ẩm và MT hoang mạc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200400" y="2981325"/>
            <a:ext cx="914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1000-2000</a:t>
            </a:r>
          </a:p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mm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114800" y="2962275"/>
            <a:ext cx="2133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Rừng thưa, xavan cây bụi, động vật ăn cỏ và ăn thịt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24000" y="4922838"/>
            <a:ext cx="1693863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Cực Bắc và cực Nam châu Phi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200400" y="4800600"/>
            <a:ext cx="9144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200-1000 mm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114800" y="5046663"/>
            <a:ext cx="21336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Rừng cây bụi lá cứng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524000" y="4013200"/>
            <a:ext cx="16938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HM Xahara, Kalahari, Namip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243263" y="4013200"/>
            <a:ext cx="91440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&lt;200 mm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157663" y="4017963"/>
            <a:ext cx="21082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1600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Động, thực vật nghèo nàn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477000" y="3546475"/>
            <a:ext cx="2514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dirty="0">
                <a:latin typeface="Calibri" panose="020F0502020204030204" pitchFamily="34" charset="0"/>
                <a:ea typeface="Arial" panose="020B0604020202020204" pitchFamily="34" charset="0"/>
              </a:rPr>
              <a:t>Quan sát H27.2</a:t>
            </a:r>
          </a:p>
          <a:p>
            <a:pPr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Nhận xét sự phân bố của các môi trường tự nhiên ở châu Phi?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52400" y="5715000"/>
            <a:ext cx="61134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- Các môi trường tự nhiên nằm đối xứng qua xích đạo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477000" y="4572000"/>
            <a:ext cx="25146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Giải thích tại sao các môi trường tự nhiên lại phân bố như vậy?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488113" y="5359400"/>
            <a:ext cx="2579687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Em hãy đọc H27.3 và H27.4</a:t>
            </a:r>
          </a:p>
          <a:p>
            <a:pPr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So sánh sự giống và khác nhau giữa chúng?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môi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nhiên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73" grpId="0"/>
      <p:bldP spid="73" grpId="1"/>
      <p:bldP spid="74" grpId="0"/>
      <p:bldP spid="119" grpId="0"/>
      <p:bldP spid="119" grpId="1"/>
      <p:bldP spid="120" grpId="0"/>
      <p:bldP spid="120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461963"/>
            <a:ext cx="9144000" cy="0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20"/>
          <p:cNvSpPr txBox="1"/>
          <p:nvPr/>
        </p:nvSpPr>
        <p:spPr>
          <a:xfrm>
            <a:off x="152400" y="5943600"/>
            <a:ext cx="8686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i="1" dirty="0">
                <a:solidFill>
                  <a:srgbClr val="0000FF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Quan sát Hình 27.1, 27.2 và kiến thức đã học</a:t>
            </a:r>
          </a:p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Nêu mối quan hệ giữa lượng mưa và lớp phủ thực vật ở châu Phi?</a:t>
            </a:r>
          </a:p>
        </p:txBody>
      </p:sp>
      <p:pic>
        <p:nvPicPr>
          <p:cNvPr id="9221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555625"/>
            <a:ext cx="4521200" cy="5092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2" name="Group 14"/>
          <p:cNvGrpSpPr/>
          <p:nvPr/>
        </p:nvGrpSpPr>
        <p:grpSpPr>
          <a:xfrm>
            <a:off x="228600" y="663575"/>
            <a:ext cx="4267200" cy="4975225"/>
            <a:chOff x="3886200" y="610649"/>
            <a:chExt cx="4616806" cy="5484718"/>
          </a:xfrm>
        </p:grpSpPr>
        <p:pic>
          <p:nvPicPr>
            <p:cNvPr id="9223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610649"/>
              <a:ext cx="4616806" cy="5181600"/>
            </a:xfrm>
            <a:prstGeom prst="rect">
              <a:avLst/>
            </a:prstGeom>
            <a:noFill/>
            <a:ln w="12700" cap="flat" cmpd="sng">
              <a:solidFill>
                <a:srgbClr val="0099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224" name="TextBox 16"/>
            <p:cNvSpPr txBox="1"/>
            <p:nvPr/>
          </p:nvSpPr>
          <p:spPr>
            <a:xfrm>
              <a:off x="3886200" y="5752150"/>
              <a:ext cx="4616806" cy="3432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buNone/>
              </a:pPr>
              <a:r>
                <a:rPr sz="1600" dirty="0">
                  <a:latin typeface="Calibri" panose="020F0502020204030204" pitchFamily="34" charset="0"/>
                  <a:ea typeface="Arial" panose="020B0604020202020204" pitchFamily="34" charset="0"/>
                </a:rPr>
                <a:t>H27.1 Lược đồ phân bố lượng mưa châu Phi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môi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nhiên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146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6" name="Text Box 150"/>
          <p:cNvSpPr txBox="1">
            <a:spLocks noChangeArrowheads="1"/>
          </p:cNvSpPr>
          <p:nvPr/>
        </p:nvSpPr>
        <p:spPr bwMode="auto">
          <a:xfrm>
            <a:off x="677275" y="6243935"/>
            <a:ext cx="796568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BẢN  ĐỒ CÁC CHÂU LỤC  TRÊN THẾ GIỚI</a:t>
            </a:r>
          </a:p>
        </p:txBody>
      </p:sp>
      <p:sp>
        <p:nvSpPr>
          <p:cNvPr id="13334" name="Text Box 157"/>
          <p:cNvSpPr txBox="1">
            <a:spLocks noChangeArrowheads="1"/>
          </p:cNvSpPr>
          <p:nvPr/>
        </p:nvSpPr>
        <p:spPr bwMode="auto">
          <a:xfrm>
            <a:off x="1134218" y="76200"/>
            <a:ext cx="68755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i="1" dirty="0" err="1" smtClean="0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48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75" y="920799"/>
            <a:ext cx="7965686" cy="52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8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461963"/>
            <a:ext cx="9144000" cy="0"/>
          </a:xfrm>
          <a:prstGeom prst="line">
            <a:avLst/>
          </a:prstGeom>
          <a:ln w="22225">
            <a:solidFill>
              <a:srgbClr val="0099FF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533400"/>
            <a:ext cx="86868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Các bức ảnh sau thuộc môi trường địa lí nào?</a:t>
            </a:r>
          </a:p>
          <a:p>
            <a:pPr algn="ctr">
              <a:buNone/>
            </a:pPr>
            <a:r>
              <a:rPr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Chúng hình thành trong điều kiện tự nhiên như thế nào?</a:t>
            </a:r>
          </a:p>
        </p:txBody>
      </p:sp>
      <p:pic>
        <p:nvPicPr>
          <p:cNvPr id="1026" name="Picture 2" descr="J:\Thao giang II\Saha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" y="3984625"/>
            <a:ext cx="3454400" cy="2339975"/>
          </a:xfrm>
          <a:prstGeom prst="rect">
            <a:avLst/>
          </a:prstGeom>
          <a:noFill/>
          <a:ln w="15875" cap="flat" cmpd="sng">
            <a:solidFill>
              <a:srgbClr val="0099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7" name="Picture 3" descr="J:\Thao giang II\XekWT2TN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1295400"/>
            <a:ext cx="3454400" cy="2362200"/>
          </a:xfrm>
          <a:prstGeom prst="rect">
            <a:avLst/>
          </a:prstGeom>
          <a:noFill/>
          <a:ln w="15875" cap="flat" cmpd="sng">
            <a:solidFill>
              <a:srgbClr val="0099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8" name="Picture 4" descr="J:\Thao giang II\24444-serengeti_national_park_tanzan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3" y="1295400"/>
            <a:ext cx="3454400" cy="2362200"/>
          </a:xfrm>
          <a:prstGeom prst="rect">
            <a:avLst/>
          </a:prstGeom>
          <a:noFill/>
          <a:ln w="15875" cap="flat" cmpd="sng">
            <a:solidFill>
              <a:srgbClr val="0099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1"/>
          <p:cNvSpPr txBox="1"/>
          <p:nvPr/>
        </p:nvSpPr>
        <p:spPr>
          <a:xfrm>
            <a:off x="3846513" y="1295400"/>
            <a:ext cx="30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2000" b="1" dirty="0">
                <a:latin typeface="Calibri" panose="020F0502020204030204" pitchFamily="34" charset="0"/>
                <a:ea typeface="Arial" panose="020B0604020202020204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3400" y="1295400"/>
            <a:ext cx="30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2000" b="1" dirty="0">
                <a:latin typeface="Calibri" panose="020F0502020204030204" pitchFamily="34" charset="0"/>
                <a:ea typeface="Arial" panose="020B0604020202020204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7625" y="3973513"/>
            <a:ext cx="30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2000" b="1" dirty="0">
                <a:latin typeface="Calibri" panose="020F0502020204030204" pitchFamily="34" charset="0"/>
                <a:ea typeface="Arial" panose="020B0604020202020204" pitchFamily="34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53400" y="4006850"/>
            <a:ext cx="30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2000" b="1" dirty="0">
                <a:latin typeface="Calibri" panose="020F0502020204030204" pitchFamily="34" charset="0"/>
                <a:ea typeface="Arial" panose="020B0604020202020204" pitchFamily="34" charset="0"/>
              </a:rPr>
              <a:t>D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4006850"/>
            <a:ext cx="3454400" cy="2317750"/>
          </a:xfrm>
          <a:prstGeom prst="rect">
            <a:avLst/>
          </a:prstGeom>
          <a:noFill/>
          <a:ln w="15875" cap="flat" cmpd="sng">
            <a:solidFill>
              <a:srgbClr val="0099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" name="TextBox 14"/>
          <p:cNvSpPr txBox="1"/>
          <p:nvPr/>
        </p:nvSpPr>
        <p:spPr>
          <a:xfrm>
            <a:off x="8153400" y="4006850"/>
            <a:ext cx="304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sz="2000" b="1" dirty="0">
                <a:solidFill>
                  <a:schemeClr val="bg1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môi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nhiên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kumimoji="0" lang="en-US" sz="2400" b="1" kern="1200" cap="none" spc="0" normalizeH="0" baseline="0" noProof="0" dirty="0">
              <a:solidFill>
                <a:srgbClr val="0000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518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1219200" y="3429000"/>
            <a:ext cx="2743200" cy="2743200"/>
          </a:xfrm>
          <a:prstGeom prst="cloudCallout">
            <a:avLst>
              <a:gd name="adj1" fmla="val 74653"/>
              <a:gd name="adj2" fmla="val -30032"/>
            </a:avLst>
          </a:prstGeom>
          <a:solidFill>
            <a:srgbClr val="FFFFCC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CC3300"/>
                </a:solidFill>
                <a:latin typeface="Times New Roman" panose="02020603050405020304" pitchFamily="18" charset="0"/>
              </a:rPr>
              <a:t>Dựa vào lược đồ đọc tên các môi trường ở châu phi?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343400" y="6553200"/>
            <a:ext cx="41846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 i="1">
                <a:solidFill>
                  <a:srgbClr val="000000"/>
                </a:solidFill>
                <a:latin typeface="Times New Roman" panose="02020603050405020304" pitchFamily="18" charset="0"/>
              </a:rPr>
              <a:t>Hình 27.2: </a:t>
            </a:r>
            <a:r>
              <a:rPr lang="en-US" altLang="en-US" sz="1400" b="1" i="1">
                <a:solidFill>
                  <a:srgbClr val="000000"/>
                </a:solidFill>
                <a:latin typeface=".VnTime" pitchFamily="34" charset="0"/>
              </a:rPr>
              <a:t>L­îc ®å c¸c m«i tr­êng tù nhiªn Ch©u Phi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0" y="2133600"/>
            <a:ext cx="37544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: +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ẩm</a:t>
            </a:r>
            <a:endParaRPr lang="en-US" altLang="en-US" sz="2000" b="1" i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           + 2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000" b="1" i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           + 2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mạc</a:t>
            </a:r>
            <a:endParaRPr lang="en-US" altLang="en-US" sz="2000" b="1" i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           + 2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ĐTHải</a:t>
            </a:r>
            <a:endParaRPr lang="en-US" altLang="en-US" sz="2000" b="1" i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 III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Phi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0" y="1371600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1371600" y="3581400"/>
            <a:ext cx="2743200" cy="2743200"/>
          </a:xfrm>
          <a:prstGeom prst="cloudCallout">
            <a:avLst>
              <a:gd name="adj1" fmla="val 68810"/>
              <a:gd name="adj2" fmla="val -36861"/>
            </a:avLst>
          </a:prstGeom>
          <a:solidFill>
            <a:srgbClr val="FFFFCC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CC3300"/>
                </a:solidFill>
                <a:latin typeface="Times New Roman" panose="02020603050405020304" pitchFamily="18" charset="0"/>
              </a:rPr>
              <a:t>So sánh diện tích của các môi trường ở châu phi?</a:t>
            </a:r>
          </a:p>
        </p:txBody>
      </p:sp>
    </p:spTree>
    <p:extLst>
      <p:ext uri="{BB962C8B-B14F-4D97-AF65-F5344CB8AC3E}">
        <p14:creationId xmlns:p14="http://schemas.microsoft.com/office/powerpoint/2010/main" val="9898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0" grpId="1" animBg="1"/>
      <p:bldP spid="11272" grpId="0" animBg="1"/>
      <p:bldP spid="11274" grpId="0"/>
      <p:bldP spid="11279" grpId="0"/>
      <p:bldP spid="11280" grpId="0"/>
      <p:bldP spid="1128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685800" y="0"/>
            <a:ext cx="784860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 III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Phi</a:t>
            </a:r>
          </a:p>
        </p:txBody>
      </p:sp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533400" y="1692275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2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Text Box 12"/>
          <p:cNvSpPr txBox="1">
            <a:spLocks noChangeArrowheads="1"/>
          </p:cNvSpPr>
          <p:nvPr/>
        </p:nvSpPr>
        <p:spPr bwMode="auto">
          <a:xfrm>
            <a:off x="419100" y="2209800"/>
            <a:ext cx="86106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85800"/>
            <a:ext cx="533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343400" y="6553200"/>
            <a:ext cx="43053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 i="1">
                <a:solidFill>
                  <a:srgbClr val="000000"/>
                </a:solidFill>
                <a:latin typeface="Times New Roman" panose="02020603050405020304" pitchFamily="18" charset="0"/>
              </a:rPr>
              <a:t>Hình 27.2: </a:t>
            </a:r>
            <a:r>
              <a:rPr lang="en-US" altLang="en-US" sz="1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môi trường tự nhiên Châu Phi </a:t>
            </a:r>
            <a:endParaRPr lang="en-US" altLang="en-US" sz="1400" b="1" i="1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52400" y="1331913"/>
            <a:ext cx="3810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b="1" i="1">
                <a:solidFill>
                  <a:srgbClr val="006600"/>
                </a:solidFill>
                <a:latin typeface="Times New Roman" panose="02020603050405020304" pitchFamily="18" charset="0"/>
              </a:rPr>
              <a:t> Các môi trường tự nhiên phân bố đối xứng qua đường xích đạo</a:t>
            </a:r>
          </a:p>
          <a:p>
            <a:pPr eaLnBrk="1" hangingPunct="1">
              <a:buFontTx/>
              <a:buChar char="-"/>
            </a:pPr>
            <a:r>
              <a:rPr lang="en-US" altLang="en-US" sz="2000" b="1" i="1">
                <a:solidFill>
                  <a:srgbClr val="006600"/>
                </a:solidFill>
                <a:latin typeface="Times New Roman" panose="02020603050405020304" pitchFamily="18" charset="0"/>
              </a:rPr>
              <a:t> Châu phi nằm trải ra 2 bên nửa cầu, cân xứng so với đường xích đạo.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85800" y="0"/>
            <a:ext cx="784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 III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1371600" y="3200400"/>
            <a:ext cx="2514600" cy="2209800"/>
          </a:xfrm>
          <a:prstGeom prst="cloudCallout">
            <a:avLst>
              <a:gd name="adj1" fmla="val 79986"/>
              <a:gd name="adj2" fmla="val -54241"/>
            </a:avLst>
          </a:prstGeom>
          <a:solidFill>
            <a:srgbClr val="FFFFCC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CC3300"/>
                </a:solidFill>
                <a:latin typeface="Times New Roman" panose="02020603050405020304" pitchFamily="18" charset="0"/>
              </a:rPr>
              <a:t>Nhận xét sự phân bố các môi trường?</a:t>
            </a:r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914400" y="3200400"/>
            <a:ext cx="2895600" cy="2971800"/>
          </a:xfrm>
          <a:prstGeom prst="cloudCallout">
            <a:avLst>
              <a:gd name="adj1" fmla="val 78069"/>
              <a:gd name="adj2" fmla="val -52917"/>
            </a:avLst>
          </a:prstGeom>
          <a:solidFill>
            <a:srgbClr val="FFFFCC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rgbClr val="CC3300"/>
                </a:solidFill>
                <a:latin typeface="Times New Roman" panose="02020603050405020304" pitchFamily="18" charset="0"/>
              </a:rPr>
              <a:t>Giải thích vì sao các hoang mạc ở châu Phi lại ăn sát bờ biển?</a:t>
            </a: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152400" y="3032125"/>
            <a:ext cx="3657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000" b="1" i="1">
                <a:solidFill>
                  <a:srgbClr val="006600"/>
                </a:solidFill>
                <a:latin typeface="Times New Roman" panose="02020603050405020304" pitchFamily="18" charset="0"/>
              </a:rPr>
              <a:t>- Vì khí hậu nóng, ít mưa. Chịu ảnh hưởng của các dòng biển lạnh đi sát ven bờ</a:t>
            </a:r>
            <a:r>
              <a:rPr lang="en-US" altLang="en-US" b="1" i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-38100" y="576263"/>
            <a:ext cx="3924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359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  <p:bldP spid="57350" grpId="0"/>
      <p:bldP spid="57354" grpId="0" animBg="1"/>
      <p:bldP spid="57354" grpId="1" animBg="1"/>
      <p:bldP spid="57355" grpId="0" animBg="1"/>
      <p:bldP spid="57355" grpId="1" animBg="1"/>
      <p:bldP spid="57356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85800" y="0"/>
            <a:ext cx="78486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 III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Phi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Chiếm diện tích lớn nhất là MT nhiệt đới, nhỏ nhất là môi trường cận nhiệt đới ẩm.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09600" y="2438400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Vì khí hậu nóng, ít mưa. Chịu ảnh hưởng của các dòng biển lạnh đi sát ven bờ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2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2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839788"/>
            <a:ext cx="9886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A,B,C,D :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3825" y="1433513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1/.Phân tích lượng mưa : Mưa nhiều vào tháng nào ?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3825" y="2036763"/>
            <a:ext cx="87439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2/.Phân tích nhiệt độ 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_ Nhiệt độ tháng cao nhất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_ Nhiệt độ tháng thấp nhất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23825" y="1143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123825" y="3852863"/>
            <a:ext cx="58054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Kết luận kiểu khí hậu , môi trường 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trí, đặc điểm khí hậu đó ?</a:t>
            </a:r>
          </a:p>
        </p:txBody>
      </p:sp>
    </p:spTree>
    <p:extLst>
      <p:ext uri="{BB962C8B-B14F-4D97-AF65-F5344CB8AC3E}">
        <p14:creationId xmlns:p14="http://schemas.microsoft.com/office/powerpoint/2010/main" val="25502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  <p:bldP spid="922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28thuch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5088"/>
            <a:ext cx="9372600" cy="680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15"/>
          <p:cNvGrpSpPr>
            <a:grpSpLocks/>
          </p:cNvGrpSpPr>
          <p:nvPr/>
        </p:nvGrpSpPr>
        <p:grpSpPr bwMode="auto">
          <a:xfrm>
            <a:off x="1276350" y="1752600"/>
            <a:ext cx="768350" cy="3536950"/>
            <a:chOff x="672" y="1084"/>
            <a:chExt cx="484" cy="2228"/>
          </a:xfrm>
        </p:grpSpPr>
        <p:sp>
          <p:nvSpPr>
            <p:cNvPr id="10265" name="Line 8"/>
            <p:cNvSpPr>
              <a:spLocks noChangeShapeType="1"/>
            </p:cNvSpPr>
            <p:nvPr/>
          </p:nvSpPr>
          <p:spPr bwMode="auto">
            <a:xfrm flipH="1">
              <a:off x="672" y="1104"/>
              <a:ext cx="0" cy="2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266" name="Line 9"/>
            <p:cNvSpPr>
              <a:spLocks noChangeShapeType="1"/>
            </p:cNvSpPr>
            <p:nvPr/>
          </p:nvSpPr>
          <p:spPr bwMode="auto">
            <a:xfrm>
              <a:off x="672" y="115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267" name="Line 10"/>
            <p:cNvSpPr>
              <a:spLocks noChangeShapeType="1"/>
            </p:cNvSpPr>
            <p:nvPr/>
          </p:nvSpPr>
          <p:spPr bwMode="auto">
            <a:xfrm>
              <a:off x="836" y="1100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268" name="Line 11"/>
            <p:cNvSpPr>
              <a:spLocks noChangeShapeType="1"/>
            </p:cNvSpPr>
            <p:nvPr/>
          </p:nvSpPr>
          <p:spPr bwMode="auto">
            <a:xfrm flipV="1">
              <a:off x="828" y="1084"/>
              <a:ext cx="168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269" name="Line 12"/>
            <p:cNvSpPr>
              <a:spLocks noChangeShapeType="1"/>
            </p:cNvSpPr>
            <p:nvPr/>
          </p:nvSpPr>
          <p:spPr bwMode="auto">
            <a:xfrm>
              <a:off x="1000" y="10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270" name="Line 13"/>
            <p:cNvSpPr>
              <a:spLocks noChangeShapeType="1"/>
            </p:cNvSpPr>
            <p:nvPr/>
          </p:nvSpPr>
          <p:spPr bwMode="auto">
            <a:xfrm flipV="1">
              <a:off x="1012" y="152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271" name="Line 14"/>
            <p:cNvSpPr>
              <a:spLocks noChangeShapeType="1"/>
            </p:cNvSpPr>
            <p:nvPr/>
          </p:nvSpPr>
          <p:spPr bwMode="auto">
            <a:xfrm>
              <a:off x="1152" y="1524"/>
              <a:ext cx="0" cy="1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244" name="Line 40"/>
          <p:cNvSpPr>
            <a:spLocks noChangeShapeType="1"/>
          </p:cNvSpPr>
          <p:nvPr/>
        </p:nvSpPr>
        <p:spPr bwMode="auto">
          <a:xfrm>
            <a:off x="1066800" y="175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1295400" y="1600200"/>
            <a:ext cx="3019425" cy="3581400"/>
            <a:chOff x="672" y="1056"/>
            <a:chExt cx="1884" cy="2268"/>
          </a:xfrm>
        </p:grpSpPr>
        <p:sp>
          <p:nvSpPr>
            <p:cNvPr id="10260" name="Rectangle 48"/>
            <p:cNvSpPr>
              <a:spLocks noChangeArrowheads="1"/>
            </p:cNvSpPr>
            <p:nvPr/>
          </p:nvSpPr>
          <p:spPr bwMode="auto">
            <a:xfrm>
              <a:off x="672" y="1140"/>
              <a:ext cx="144" cy="2172"/>
            </a:xfrm>
            <a:prstGeom prst="rect">
              <a:avLst/>
            </a:prstGeom>
            <a:solidFill>
              <a:srgbClr val="0000FF">
                <a:alpha val="8313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61" name="Rectangle 49"/>
            <p:cNvSpPr>
              <a:spLocks noChangeArrowheads="1"/>
            </p:cNvSpPr>
            <p:nvPr/>
          </p:nvSpPr>
          <p:spPr bwMode="auto">
            <a:xfrm>
              <a:off x="816" y="1084"/>
              <a:ext cx="192" cy="2228"/>
            </a:xfrm>
            <a:prstGeom prst="rect">
              <a:avLst/>
            </a:prstGeom>
            <a:solidFill>
              <a:srgbClr val="0000FF">
                <a:alpha val="8313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62" name="Rectangle 50"/>
            <p:cNvSpPr>
              <a:spLocks noChangeArrowheads="1"/>
            </p:cNvSpPr>
            <p:nvPr/>
          </p:nvSpPr>
          <p:spPr bwMode="auto">
            <a:xfrm>
              <a:off x="1008" y="1504"/>
              <a:ext cx="152" cy="1812"/>
            </a:xfrm>
            <a:prstGeom prst="rect">
              <a:avLst/>
            </a:prstGeom>
            <a:solidFill>
              <a:srgbClr val="0000FF">
                <a:alpha val="8313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63" name="Rectangle 51"/>
            <p:cNvSpPr>
              <a:spLocks noChangeArrowheads="1"/>
            </p:cNvSpPr>
            <p:nvPr/>
          </p:nvSpPr>
          <p:spPr bwMode="auto">
            <a:xfrm>
              <a:off x="2208" y="1872"/>
              <a:ext cx="180" cy="1440"/>
            </a:xfrm>
            <a:prstGeom prst="rect">
              <a:avLst/>
            </a:prstGeom>
            <a:solidFill>
              <a:srgbClr val="0000FF">
                <a:alpha val="8313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64" name="Rectangle 52"/>
            <p:cNvSpPr>
              <a:spLocks noChangeArrowheads="1"/>
            </p:cNvSpPr>
            <p:nvPr/>
          </p:nvSpPr>
          <p:spPr bwMode="auto">
            <a:xfrm>
              <a:off x="2388" y="1056"/>
              <a:ext cx="168" cy="2268"/>
            </a:xfrm>
            <a:prstGeom prst="rect">
              <a:avLst/>
            </a:prstGeom>
            <a:solidFill>
              <a:srgbClr val="0000FF">
                <a:alpha val="8313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6705600" y="1295400"/>
            <a:ext cx="1447800" cy="3886200"/>
            <a:chOff x="4236" y="876"/>
            <a:chExt cx="804" cy="2448"/>
          </a:xfrm>
        </p:grpSpPr>
        <p:sp>
          <p:nvSpPr>
            <p:cNvPr id="10255" name="Rectangle 54"/>
            <p:cNvSpPr>
              <a:spLocks noChangeArrowheads="1"/>
            </p:cNvSpPr>
            <p:nvPr/>
          </p:nvSpPr>
          <p:spPr bwMode="auto">
            <a:xfrm>
              <a:off x="4236" y="2592"/>
              <a:ext cx="144" cy="73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56" name="Rectangle 56"/>
            <p:cNvSpPr>
              <a:spLocks noChangeArrowheads="1"/>
            </p:cNvSpPr>
            <p:nvPr/>
          </p:nvSpPr>
          <p:spPr bwMode="auto">
            <a:xfrm>
              <a:off x="4380" y="1620"/>
              <a:ext cx="168" cy="170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57" name="Rectangle 57"/>
            <p:cNvSpPr>
              <a:spLocks noChangeArrowheads="1"/>
            </p:cNvSpPr>
            <p:nvPr/>
          </p:nvSpPr>
          <p:spPr bwMode="auto">
            <a:xfrm>
              <a:off x="4548" y="1644"/>
              <a:ext cx="168" cy="168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58" name="Rectangle 58"/>
            <p:cNvSpPr>
              <a:spLocks noChangeArrowheads="1"/>
            </p:cNvSpPr>
            <p:nvPr/>
          </p:nvSpPr>
          <p:spPr bwMode="auto">
            <a:xfrm>
              <a:off x="4716" y="876"/>
              <a:ext cx="192" cy="244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59" name="Rectangle 59"/>
            <p:cNvSpPr>
              <a:spLocks noChangeArrowheads="1"/>
            </p:cNvSpPr>
            <p:nvPr/>
          </p:nvSpPr>
          <p:spPr bwMode="auto">
            <a:xfrm>
              <a:off x="4896" y="2124"/>
              <a:ext cx="144" cy="12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0247" name="Text Box 64"/>
          <p:cNvSpPr txBox="1">
            <a:spLocks noChangeArrowheads="1"/>
          </p:cNvSpPr>
          <p:nvPr/>
        </p:nvSpPr>
        <p:spPr bwMode="auto">
          <a:xfrm>
            <a:off x="2362200" y="29718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2116" name="Text Box 68"/>
          <p:cNvSpPr txBox="1">
            <a:spLocks noChangeArrowheads="1"/>
          </p:cNvSpPr>
          <p:nvPr/>
        </p:nvSpPr>
        <p:spPr bwMode="auto">
          <a:xfrm>
            <a:off x="2389188" y="87313"/>
            <a:ext cx="5172075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NHIỆT ĐỘ LƯỢNG MƯA </a:t>
            </a:r>
          </a:p>
        </p:txBody>
      </p:sp>
      <p:sp>
        <p:nvSpPr>
          <p:cNvPr id="10249" name="Line 22"/>
          <p:cNvSpPr>
            <a:spLocks noChangeShapeType="1"/>
          </p:cNvSpPr>
          <p:nvPr/>
        </p:nvSpPr>
        <p:spPr bwMode="auto">
          <a:xfrm flipV="1">
            <a:off x="1266825" y="4400550"/>
            <a:ext cx="3048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0" name="Line 23"/>
          <p:cNvSpPr>
            <a:spLocks noChangeShapeType="1"/>
          </p:cNvSpPr>
          <p:nvPr/>
        </p:nvSpPr>
        <p:spPr bwMode="auto">
          <a:xfrm>
            <a:off x="1295400" y="4838700"/>
            <a:ext cx="3048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1" name="Line 24"/>
          <p:cNvSpPr>
            <a:spLocks noChangeShapeType="1"/>
          </p:cNvSpPr>
          <p:nvPr/>
        </p:nvSpPr>
        <p:spPr bwMode="auto">
          <a:xfrm flipV="1">
            <a:off x="5715000" y="4191000"/>
            <a:ext cx="3048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23" name="Freeform 75"/>
          <p:cNvSpPr>
            <a:spLocks/>
          </p:cNvSpPr>
          <p:nvPr/>
        </p:nvSpPr>
        <p:spPr bwMode="auto">
          <a:xfrm>
            <a:off x="1381125" y="4437063"/>
            <a:ext cx="2740025" cy="376237"/>
          </a:xfrm>
          <a:custGeom>
            <a:avLst/>
            <a:gdLst>
              <a:gd name="T0" fmla="*/ 2147483647 w 1726"/>
              <a:gd name="T1" fmla="*/ 2147483647 h 237"/>
              <a:gd name="T2" fmla="*/ 2147483647 w 1726"/>
              <a:gd name="T3" fmla="*/ 2147483647 h 237"/>
              <a:gd name="T4" fmla="*/ 2147483647 w 1726"/>
              <a:gd name="T5" fmla="*/ 2147483647 h 237"/>
              <a:gd name="T6" fmla="*/ 2147483647 w 1726"/>
              <a:gd name="T7" fmla="*/ 2147483647 h 237"/>
              <a:gd name="T8" fmla="*/ 2147483647 w 1726"/>
              <a:gd name="T9" fmla="*/ 2147483647 h 237"/>
              <a:gd name="T10" fmla="*/ 2147483647 w 1726"/>
              <a:gd name="T11" fmla="*/ 2147483647 h 237"/>
              <a:gd name="T12" fmla="*/ 2147483647 w 1726"/>
              <a:gd name="T13" fmla="*/ 2147483647 h 237"/>
              <a:gd name="T14" fmla="*/ 2147483647 w 1726"/>
              <a:gd name="T15" fmla="*/ 2147483647 h 237"/>
              <a:gd name="T16" fmla="*/ 2147483647 w 1726"/>
              <a:gd name="T17" fmla="*/ 2147483647 h 237"/>
              <a:gd name="T18" fmla="*/ 2147483647 w 1726"/>
              <a:gd name="T19" fmla="*/ 2147483647 h 237"/>
              <a:gd name="T20" fmla="*/ 2147483647 w 1726"/>
              <a:gd name="T21" fmla="*/ 2147483647 h 237"/>
              <a:gd name="T22" fmla="*/ 2147483647 w 1726"/>
              <a:gd name="T23" fmla="*/ 2147483647 h 237"/>
              <a:gd name="T24" fmla="*/ 2147483647 w 1726"/>
              <a:gd name="T25" fmla="*/ 2147483647 h 237"/>
              <a:gd name="T26" fmla="*/ 2147483647 w 1726"/>
              <a:gd name="T27" fmla="*/ 2147483647 h 237"/>
              <a:gd name="T28" fmla="*/ 2147483647 w 1726"/>
              <a:gd name="T29" fmla="*/ 2147483647 h 237"/>
              <a:gd name="T30" fmla="*/ 2147483647 w 1726"/>
              <a:gd name="T31" fmla="*/ 2147483647 h 237"/>
              <a:gd name="T32" fmla="*/ 2147483647 w 1726"/>
              <a:gd name="T33" fmla="*/ 2147483647 h 237"/>
              <a:gd name="T34" fmla="*/ 2147483647 w 1726"/>
              <a:gd name="T35" fmla="*/ 2147483647 h 237"/>
              <a:gd name="T36" fmla="*/ 2147483647 w 1726"/>
              <a:gd name="T37" fmla="*/ 2147483647 h 237"/>
              <a:gd name="T38" fmla="*/ 2147483647 w 1726"/>
              <a:gd name="T39" fmla="*/ 2147483647 h 237"/>
              <a:gd name="T40" fmla="*/ 2147483647 w 1726"/>
              <a:gd name="T41" fmla="*/ 2147483647 h 237"/>
              <a:gd name="T42" fmla="*/ 2147483647 w 1726"/>
              <a:gd name="T43" fmla="*/ 2147483647 h 237"/>
              <a:gd name="T44" fmla="*/ 2147483647 w 1726"/>
              <a:gd name="T45" fmla="*/ 2147483647 h 237"/>
              <a:gd name="T46" fmla="*/ 2147483647 w 1726"/>
              <a:gd name="T47" fmla="*/ 2147483647 h 237"/>
              <a:gd name="T48" fmla="*/ 2147483647 w 1726"/>
              <a:gd name="T49" fmla="*/ 2147483647 h 237"/>
              <a:gd name="T50" fmla="*/ 2147483647 w 1726"/>
              <a:gd name="T51" fmla="*/ 2147483647 h 237"/>
              <a:gd name="T52" fmla="*/ 2147483647 w 1726"/>
              <a:gd name="T53" fmla="*/ 2147483647 h 237"/>
              <a:gd name="T54" fmla="*/ 2147483647 w 1726"/>
              <a:gd name="T55" fmla="*/ 2147483647 h 237"/>
              <a:gd name="T56" fmla="*/ 0 w 1726"/>
              <a:gd name="T57" fmla="*/ 2147483647 h 23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26"/>
              <a:gd name="T88" fmla="*/ 0 h 237"/>
              <a:gd name="T89" fmla="*/ 1726 w 1726"/>
              <a:gd name="T90" fmla="*/ 237 h 23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26" h="237">
                <a:moveTo>
                  <a:pt x="1722" y="55"/>
                </a:moveTo>
                <a:cubicBezTo>
                  <a:pt x="1716" y="52"/>
                  <a:pt x="1726" y="37"/>
                  <a:pt x="1722" y="37"/>
                </a:cubicBezTo>
                <a:cubicBezTo>
                  <a:pt x="1717" y="35"/>
                  <a:pt x="1700" y="45"/>
                  <a:pt x="1692" y="43"/>
                </a:cubicBezTo>
                <a:cubicBezTo>
                  <a:pt x="1684" y="41"/>
                  <a:pt x="1674" y="37"/>
                  <a:pt x="1674" y="25"/>
                </a:cubicBezTo>
                <a:cubicBezTo>
                  <a:pt x="1657" y="22"/>
                  <a:pt x="1646" y="52"/>
                  <a:pt x="1626" y="49"/>
                </a:cubicBezTo>
                <a:cubicBezTo>
                  <a:pt x="1606" y="46"/>
                  <a:pt x="1584" y="14"/>
                  <a:pt x="1554" y="7"/>
                </a:cubicBezTo>
                <a:cubicBezTo>
                  <a:pt x="1524" y="0"/>
                  <a:pt x="1475" y="6"/>
                  <a:pt x="1447" y="7"/>
                </a:cubicBezTo>
                <a:cubicBezTo>
                  <a:pt x="1419" y="8"/>
                  <a:pt x="1407" y="7"/>
                  <a:pt x="1386" y="13"/>
                </a:cubicBezTo>
                <a:cubicBezTo>
                  <a:pt x="1365" y="19"/>
                  <a:pt x="1343" y="33"/>
                  <a:pt x="1320" y="43"/>
                </a:cubicBezTo>
                <a:cubicBezTo>
                  <a:pt x="1297" y="53"/>
                  <a:pt x="1259" y="70"/>
                  <a:pt x="1248" y="73"/>
                </a:cubicBezTo>
                <a:cubicBezTo>
                  <a:pt x="1228" y="81"/>
                  <a:pt x="1277" y="49"/>
                  <a:pt x="1254" y="61"/>
                </a:cubicBezTo>
                <a:cubicBezTo>
                  <a:pt x="1231" y="73"/>
                  <a:pt x="1138" y="130"/>
                  <a:pt x="1110" y="147"/>
                </a:cubicBezTo>
                <a:cubicBezTo>
                  <a:pt x="1082" y="164"/>
                  <a:pt x="1093" y="156"/>
                  <a:pt x="1086" y="163"/>
                </a:cubicBezTo>
                <a:cubicBezTo>
                  <a:pt x="1072" y="168"/>
                  <a:pt x="1084" y="176"/>
                  <a:pt x="1068" y="187"/>
                </a:cubicBezTo>
                <a:cubicBezTo>
                  <a:pt x="1052" y="198"/>
                  <a:pt x="1019" y="225"/>
                  <a:pt x="992" y="231"/>
                </a:cubicBezTo>
                <a:cubicBezTo>
                  <a:pt x="965" y="237"/>
                  <a:pt x="900" y="235"/>
                  <a:pt x="906" y="223"/>
                </a:cubicBezTo>
                <a:cubicBezTo>
                  <a:pt x="836" y="209"/>
                  <a:pt x="1057" y="213"/>
                  <a:pt x="1044" y="217"/>
                </a:cubicBezTo>
                <a:cubicBezTo>
                  <a:pt x="1013" y="228"/>
                  <a:pt x="925" y="215"/>
                  <a:pt x="892" y="220"/>
                </a:cubicBezTo>
                <a:cubicBezTo>
                  <a:pt x="853" y="217"/>
                  <a:pt x="844" y="201"/>
                  <a:pt x="794" y="177"/>
                </a:cubicBezTo>
                <a:cubicBezTo>
                  <a:pt x="761" y="165"/>
                  <a:pt x="714" y="158"/>
                  <a:pt x="695" y="149"/>
                </a:cubicBezTo>
                <a:cubicBezTo>
                  <a:pt x="676" y="140"/>
                  <a:pt x="698" y="133"/>
                  <a:pt x="681" y="121"/>
                </a:cubicBezTo>
                <a:cubicBezTo>
                  <a:pt x="664" y="109"/>
                  <a:pt x="632" y="91"/>
                  <a:pt x="590" y="77"/>
                </a:cubicBezTo>
                <a:cubicBezTo>
                  <a:pt x="542" y="61"/>
                  <a:pt x="428" y="9"/>
                  <a:pt x="428" y="37"/>
                </a:cubicBezTo>
                <a:cubicBezTo>
                  <a:pt x="357" y="9"/>
                  <a:pt x="419" y="34"/>
                  <a:pt x="365" y="21"/>
                </a:cubicBezTo>
                <a:cubicBezTo>
                  <a:pt x="342" y="18"/>
                  <a:pt x="137" y="49"/>
                  <a:pt x="108" y="49"/>
                </a:cubicBezTo>
                <a:cubicBezTo>
                  <a:pt x="61" y="53"/>
                  <a:pt x="58" y="47"/>
                  <a:pt x="84" y="43"/>
                </a:cubicBezTo>
                <a:cubicBezTo>
                  <a:pt x="110" y="39"/>
                  <a:pt x="252" y="25"/>
                  <a:pt x="264" y="25"/>
                </a:cubicBezTo>
                <a:cubicBezTo>
                  <a:pt x="276" y="25"/>
                  <a:pt x="200" y="39"/>
                  <a:pt x="156" y="43"/>
                </a:cubicBezTo>
                <a:cubicBezTo>
                  <a:pt x="112" y="47"/>
                  <a:pt x="32" y="48"/>
                  <a:pt x="0" y="49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24" name="Freeform 76"/>
          <p:cNvSpPr>
            <a:spLocks/>
          </p:cNvSpPr>
          <p:nvPr/>
        </p:nvSpPr>
        <p:spPr bwMode="auto">
          <a:xfrm>
            <a:off x="5791200" y="4229100"/>
            <a:ext cx="2773363" cy="388938"/>
          </a:xfrm>
          <a:custGeom>
            <a:avLst/>
            <a:gdLst>
              <a:gd name="T0" fmla="*/ 0 w 1747"/>
              <a:gd name="T1" fmla="*/ 2147483647 h 245"/>
              <a:gd name="T2" fmla="*/ 2147483647 w 1747"/>
              <a:gd name="T3" fmla="*/ 2147483647 h 245"/>
              <a:gd name="T4" fmla="*/ 2147483647 w 1747"/>
              <a:gd name="T5" fmla="*/ 2147483647 h 245"/>
              <a:gd name="T6" fmla="*/ 2147483647 w 1747"/>
              <a:gd name="T7" fmla="*/ 2147483647 h 245"/>
              <a:gd name="T8" fmla="*/ 2147483647 w 1747"/>
              <a:gd name="T9" fmla="*/ 2147483647 h 245"/>
              <a:gd name="T10" fmla="*/ 2147483647 w 1747"/>
              <a:gd name="T11" fmla="*/ 2147483647 h 245"/>
              <a:gd name="T12" fmla="*/ 2147483647 w 1747"/>
              <a:gd name="T13" fmla="*/ 2147483647 h 245"/>
              <a:gd name="T14" fmla="*/ 2147483647 w 1747"/>
              <a:gd name="T15" fmla="*/ 2147483647 h 245"/>
              <a:gd name="T16" fmla="*/ 2147483647 w 1747"/>
              <a:gd name="T17" fmla="*/ 2147483647 h 245"/>
              <a:gd name="T18" fmla="*/ 2147483647 w 1747"/>
              <a:gd name="T19" fmla="*/ 2147483647 h 245"/>
              <a:gd name="T20" fmla="*/ 2147483647 w 1747"/>
              <a:gd name="T21" fmla="*/ 2147483647 h 245"/>
              <a:gd name="T22" fmla="*/ 2147483647 w 1747"/>
              <a:gd name="T23" fmla="*/ 2147483647 h 245"/>
              <a:gd name="T24" fmla="*/ 2147483647 w 1747"/>
              <a:gd name="T25" fmla="*/ 2147483647 h 245"/>
              <a:gd name="T26" fmla="*/ 2147483647 w 1747"/>
              <a:gd name="T27" fmla="*/ 2147483647 h 245"/>
              <a:gd name="T28" fmla="*/ 2147483647 w 1747"/>
              <a:gd name="T29" fmla="*/ 2147483647 h 245"/>
              <a:gd name="T30" fmla="*/ 2147483647 w 1747"/>
              <a:gd name="T31" fmla="*/ 2147483647 h 245"/>
              <a:gd name="T32" fmla="*/ 2147483647 w 1747"/>
              <a:gd name="T33" fmla="*/ 2147483647 h 245"/>
              <a:gd name="T34" fmla="*/ 2147483647 w 1747"/>
              <a:gd name="T35" fmla="*/ 2147483647 h 245"/>
              <a:gd name="T36" fmla="*/ 2147483647 w 1747"/>
              <a:gd name="T37" fmla="*/ 2147483647 h 245"/>
              <a:gd name="T38" fmla="*/ 2147483647 w 1747"/>
              <a:gd name="T39" fmla="*/ 2147483647 h 245"/>
              <a:gd name="T40" fmla="*/ 2147483647 w 1747"/>
              <a:gd name="T41" fmla="*/ 2147483647 h 245"/>
              <a:gd name="T42" fmla="*/ 2147483647 w 1747"/>
              <a:gd name="T43" fmla="*/ 2147483647 h 245"/>
              <a:gd name="T44" fmla="*/ 2147483647 w 1747"/>
              <a:gd name="T45" fmla="*/ 2147483647 h 245"/>
              <a:gd name="T46" fmla="*/ 2147483647 w 1747"/>
              <a:gd name="T47" fmla="*/ 2147483647 h 245"/>
              <a:gd name="T48" fmla="*/ 2147483647 w 1747"/>
              <a:gd name="T49" fmla="*/ 2147483647 h 245"/>
              <a:gd name="T50" fmla="*/ 2147483647 w 1747"/>
              <a:gd name="T51" fmla="*/ 2147483647 h 245"/>
              <a:gd name="T52" fmla="*/ 2147483647 w 1747"/>
              <a:gd name="T53" fmla="*/ 2147483647 h 245"/>
              <a:gd name="T54" fmla="*/ 2147483647 w 1747"/>
              <a:gd name="T55" fmla="*/ 2147483647 h 245"/>
              <a:gd name="T56" fmla="*/ 2147483647 w 1747"/>
              <a:gd name="T57" fmla="*/ 2147483647 h 245"/>
              <a:gd name="T58" fmla="*/ 2147483647 w 1747"/>
              <a:gd name="T59" fmla="*/ 2147483647 h 245"/>
              <a:gd name="T60" fmla="*/ 2147483647 w 1747"/>
              <a:gd name="T61" fmla="*/ 2147483647 h 245"/>
              <a:gd name="T62" fmla="*/ 2147483647 w 1747"/>
              <a:gd name="T63" fmla="*/ 2147483647 h 245"/>
              <a:gd name="T64" fmla="*/ 2147483647 w 1747"/>
              <a:gd name="T65" fmla="*/ 2147483647 h 2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47"/>
              <a:gd name="T100" fmla="*/ 0 h 245"/>
              <a:gd name="T101" fmla="*/ 1747 w 1747"/>
              <a:gd name="T102" fmla="*/ 245 h 24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47" h="245">
                <a:moveTo>
                  <a:pt x="0" y="218"/>
                </a:moveTo>
                <a:cubicBezTo>
                  <a:pt x="106" y="185"/>
                  <a:pt x="8" y="245"/>
                  <a:pt x="98" y="177"/>
                </a:cubicBezTo>
                <a:cubicBezTo>
                  <a:pt x="110" y="169"/>
                  <a:pt x="42" y="190"/>
                  <a:pt x="84" y="166"/>
                </a:cubicBezTo>
                <a:cubicBezTo>
                  <a:pt x="99" y="158"/>
                  <a:pt x="140" y="160"/>
                  <a:pt x="126" y="160"/>
                </a:cubicBezTo>
                <a:cubicBezTo>
                  <a:pt x="131" y="154"/>
                  <a:pt x="152" y="135"/>
                  <a:pt x="168" y="124"/>
                </a:cubicBezTo>
                <a:cubicBezTo>
                  <a:pt x="184" y="113"/>
                  <a:pt x="211" y="99"/>
                  <a:pt x="225" y="93"/>
                </a:cubicBezTo>
                <a:cubicBezTo>
                  <a:pt x="239" y="87"/>
                  <a:pt x="241" y="89"/>
                  <a:pt x="252" y="88"/>
                </a:cubicBezTo>
                <a:cubicBezTo>
                  <a:pt x="261" y="89"/>
                  <a:pt x="286" y="91"/>
                  <a:pt x="294" y="88"/>
                </a:cubicBezTo>
                <a:cubicBezTo>
                  <a:pt x="302" y="85"/>
                  <a:pt x="288" y="71"/>
                  <a:pt x="300" y="70"/>
                </a:cubicBezTo>
                <a:cubicBezTo>
                  <a:pt x="312" y="69"/>
                  <a:pt x="347" y="87"/>
                  <a:pt x="366" y="82"/>
                </a:cubicBezTo>
                <a:cubicBezTo>
                  <a:pt x="385" y="76"/>
                  <a:pt x="404" y="42"/>
                  <a:pt x="414" y="40"/>
                </a:cubicBezTo>
                <a:cubicBezTo>
                  <a:pt x="424" y="38"/>
                  <a:pt x="420" y="71"/>
                  <a:pt x="426" y="70"/>
                </a:cubicBezTo>
                <a:cubicBezTo>
                  <a:pt x="426" y="28"/>
                  <a:pt x="434" y="45"/>
                  <a:pt x="449" y="36"/>
                </a:cubicBezTo>
                <a:cubicBezTo>
                  <a:pt x="464" y="27"/>
                  <a:pt x="496" y="22"/>
                  <a:pt x="516" y="16"/>
                </a:cubicBezTo>
                <a:cubicBezTo>
                  <a:pt x="535" y="20"/>
                  <a:pt x="545" y="0"/>
                  <a:pt x="567" y="3"/>
                </a:cubicBezTo>
                <a:cubicBezTo>
                  <a:pt x="589" y="6"/>
                  <a:pt x="626" y="26"/>
                  <a:pt x="646" y="36"/>
                </a:cubicBezTo>
                <a:cubicBezTo>
                  <a:pt x="664" y="48"/>
                  <a:pt x="664" y="52"/>
                  <a:pt x="688" y="64"/>
                </a:cubicBezTo>
                <a:cubicBezTo>
                  <a:pt x="697" y="66"/>
                  <a:pt x="689" y="44"/>
                  <a:pt x="702" y="46"/>
                </a:cubicBezTo>
                <a:cubicBezTo>
                  <a:pt x="715" y="48"/>
                  <a:pt x="753" y="72"/>
                  <a:pt x="768" y="76"/>
                </a:cubicBezTo>
                <a:cubicBezTo>
                  <a:pt x="783" y="80"/>
                  <a:pt x="783" y="70"/>
                  <a:pt x="792" y="70"/>
                </a:cubicBezTo>
                <a:cubicBezTo>
                  <a:pt x="800" y="75"/>
                  <a:pt x="813" y="71"/>
                  <a:pt x="822" y="76"/>
                </a:cubicBezTo>
                <a:cubicBezTo>
                  <a:pt x="831" y="81"/>
                  <a:pt x="835" y="92"/>
                  <a:pt x="848" y="102"/>
                </a:cubicBezTo>
                <a:cubicBezTo>
                  <a:pt x="861" y="112"/>
                  <a:pt x="881" y="130"/>
                  <a:pt x="899" y="135"/>
                </a:cubicBezTo>
                <a:cubicBezTo>
                  <a:pt x="935" y="142"/>
                  <a:pt x="897" y="136"/>
                  <a:pt x="955" y="135"/>
                </a:cubicBezTo>
                <a:cubicBezTo>
                  <a:pt x="990" y="137"/>
                  <a:pt x="1062" y="150"/>
                  <a:pt x="1110" y="149"/>
                </a:cubicBezTo>
                <a:cubicBezTo>
                  <a:pt x="1158" y="148"/>
                  <a:pt x="1216" y="134"/>
                  <a:pt x="1246" y="126"/>
                </a:cubicBezTo>
                <a:cubicBezTo>
                  <a:pt x="1260" y="117"/>
                  <a:pt x="1275" y="110"/>
                  <a:pt x="1288" y="99"/>
                </a:cubicBezTo>
                <a:cubicBezTo>
                  <a:pt x="1298" y="92"/>
                  <a:pt x="1303" y="72"/>
                  <a:pt x="1316" y="72"/>
                </a:cubicBezTo>
                <a:cubicBezTo>
                  <a:pt x="1336" y="68"/>
                  <a:pt x="1361" y="100"/>
                  <a:pt x="1405" y="107"/>
                </a:cubicBezTo>
                <a:cubicBezTo>
                  <a:pt x="1436" y="108"/>
                  <a:pt x="1474" y="77"/>
                  <a:pt x="1503" y="78"/>
                </a:cubicBezTo>
                <a:cubicBezTo>
                  <a:pt x="1532" y="79"/>
                  <a:pt x="1558" y="106"/>
                  <a:pt x="1582" y="112"/>
                </a:cubicBezTo>
                <a:cubicBezTo>
                  <a:pt x="1615" y="135"/>
                  <a:pt x="1662" y="102"/>
                  <a:pt x="1648" y="116"/>
                </a:cubicBezTo>
                <a:cubicBezTo>
                  <a:pt x="1719" y="116"/>
                  <a:pt x="1648" y="130"/>
                  <a:pt x="1747" y="14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4" name="Line 77"/>
          <p:cNvSpPr>
            <a:spLocks noChangeShapeType="1"/>
          </p:cNvSpPr>
          <p:nvPr/>
        </p:nvSpPr>
        <p:spPr bwMode="auto">
          <a:xfrm>
            <a:off x="5715000" y="4572000"/>
            <a:ext cx="3048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22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6" grpId="0"/>
      <p:bldP spid="2123" grpId="0" animBg="1"/>
      <p:bldP spid="2124" grpId="0" animBg="1"/>
      <p:bldP spid="2124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8chau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11"/>
          <p:cNvSpPr>
            <a:spLocks noChangeShapeType="1"/>
          </p:cNvSpPr>
          <p:nvPr/>
        </p:nvSpPr>
        <p:spPr bwMode="auto">
          <a:xfrm>
            <a:off x="12573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8" name="Line 36"/>
          <p:cNvSpPr>
            <a:spLocks noChangeShapeType="1"/>
          </p:cNvSpPr>
          <p:nvPr/>
        </p:nvSpPr>
        <p:spPr bwMode="auto">
          <a:xfrm>
            <a:off x="743585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9" name="Line 40"/>
          <p:cNvSpPr>
            <a:spLocks noChangeShapeType="1"/>
          </p:cNvSpPr>
          <p:nvPr/>
        </p:nvSpPr>
        <p:spPr bwMode="auto">
          <a:xfrm>
            <a:off x="7962900" y="5562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0" name="Line 41"/>
          <p:cNvSpPr>
            <a:spLocks noChangeShapeType="1"/>
          </p:cNvSpPr>
          <p:nvPr/>
        </p:nvSpPr>
        <p:spPr bwMode="auto">
          <a:xfrm flipH="1">
            <a:off x="8255000" y="55562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1" name="Line 45"/>
          <p:cNvSpPr>
            <a:spLocks noChangeShapeType="1"/>
          </p:cNvSpPr>
          <p:nvPr/>
        </p:nvSpPr>
        <p:spPr bwMode="auto">
          <a:xfrm flipH="1">
            <a:off x="6940550" y="478155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533400" y="685800"/>
            <a:ext cx="7747000" cy="4930775"/>
            <a:chOff x="448" y="425"/>
            <a:chExt cx="4880" cy="3106"/>
          </a:xfrm>
        </p:grpSpPr>
        <p:sp>
          <p:nvSpPr>
            <p:cNvPr id="11284" name="Rectangle 69"/>
            <p:cNvSpPr>
              <a:spLocks noChangeArrowheads="1"/>
            </p:cNvSpPr>
            <p:nvPr/>
          </p:nvSpPr>
          <p:spPr bwMode="auto">
            <a:xfrm>
              <a:off x="640" y="1316"/>
              <a:ext cx="168" cy="21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85" name="Rectangle 70"/>
            <p:cNvSpPr>
              <a:spLocks noChangeArrowheads="1"/>
            </p:cNvSpPr>
            <p:nvPr/>
          </p:nvSpPr>
          <p:spPr bwMode="auto">
            <a:xfrm>
              <a:off x="984" y="484"/>
              <a:ext cx="192" cy="30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86" name="Rectangle 71"/>
            <p:cNvSpPr>
              <a:spLocks noChangeArrowheads="1"/>
            </p:cNvSpPr>
            <p:nvPr/>
          </p:nvSpPr>
          <p:spPr bwMode="auto">
            <a:xfrm>
              <a:off x="800" y="1584"/>
              <a:ext cx="184" cy="19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87" name="Rectangle 72"/>
            <p:cNvSpPr>
              <a:spLocks noChangeArrowheads="1"/>
            </p:cNvSpPr>
            <p:nvPr/>
          </p:nvSpPr>
          <p:spPr bwMode="auto">
            <a:xfrm>
              <a:off x="448" y="1920"/>
              <a:ext cx="192" cy="158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88" name="Rectangle 73"/>
            <p:cNvSpPr>
              <a:spLocks noChangeArrowheads="1"/>
            </p:cNvSpPr>
            <p:nvPr/>
          </p:nvSpPr>
          <p:spPr bwMode="auto">
            <a:xfrm>
              <a:off x="1176" y="1632"/>
              <a:ext cx="160" cy="18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89" name="Rectangle 74"/>
            <p:cNvSpPr>
              <a:spLocks noChangeArrowheads="1"/>
            </p:cNvSpPr>
            <p:nvPr/>
          </p:nvSpPr>
          <p:spPr bwMode="auto">
            <a:xfrm>
              <a:off x="1804" y="2688"/>
              <a:ext cx="180" cy="82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0" name="Rectangle 75"/>
            <p:cNvSpPr>
              <a:spLocks noChangeArrowheads="1"/>
            </p:cNvSpPr>
            <p:nvPr/>
          </p:nvSpPr>
          <p:spPr bwMode="auto">
            <a:xfrm>
              <a:off x="1984" y="960"/>
              <a:ext cx="160" cy="25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1" name="Rectangle 76"/>
            <p:cNvSpPr>
              <a:spLocks noChangeArrowheads="1"/>
            </p:cNvSpPr>
            <p:nvPr/>
          </p:nvSpPr>
          <p:spPr bwMode="auto">
            <a:xfrm>
              <a:off x="2145" y="425"/>
              <a:ext cx="180" cy="308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2" name="Rectangle 77"/>
            <p:cNvSpPr>
              <a:spLocks noChangeArrowheads="1"/>
            </p:cNvSpPr>
            <p:nvPr/>
          </p:nvSpPr>
          <p:spPr bwMode="auto">
            <a:xfrm>
              <a:off x="2318" y="1588"/>
              <a:ext cx="176" cy="192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3" name="Rectangle 78"/>
            <p:cNvSpPr>
              <a:spLocks noChangeArrowheads="1"/>
            </p:cNvSpPr>
            <p:nvPr/>
          </p:nvSpPr>
          <p:spPr bwMode="auto">
            <a:xfrm>
              <a:off x="3939" y="3099"/>
              <a:ext cx="192" cy="43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4" name="Rectangle 79"/>
            <p:cNvSpPr>
              <a:spLocks noChangeArrowheads="1"/>
            </p:cNvSpPr>
            <p:nvPr/>
          </p:nvSpPr>
          <p:spPr bwMode="auto">
            <a:xfrm>
              <a:off x="4128" y="2880"/>
              <a:ext cx="156" cy="64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5" name="Rectangle 80"/>
            <p:cNvSpPr>
              <a:spLocks noChangeArrowheads="1"/>
            </p:cNvSpPr>
            <p:nvPr/>
          </p:nvSpPr>
          <p:spPr bwMode="auto">
            <a:xfrm>
              <a:off x="4272" y="2916"/>
              <a:ext cx="192" cy="61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6" name="Rectangle 81"/>
            <p:cNvSpPr>
              <a:spLocks noChangeArrowheads="1"/>
            </p:cNvSpPr>
            <p:nvPr/>
          </p:nvSpPr>
          <p:spPr bwMode="auto">
            <a:xfrm>
              <a:off x="4464" y="2880"/>
              <a:ext cx="192" cy="64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7" name="Rectangle 82"/>
            <p:cNvSpPr>
              <a:spLocks noChangeArrowheads="1"/>
            </p:cNvSpPr>
            <p:nvPr/>
          </p:nvSpPr>
          <p:spPr bwMode="auto">
            <a:xfrm>
              <a:off x="4656" y="2976"/>
              <a:ext cx="144" cy="54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8" name="Rectangle 83"/>
            <p:cNvSpPr>
              <a:spLocks noChangeArrowheads="1"/>
            </p:cNvSpPr>
            <p:nvPr/>
          </p:nvSpPr>
          <p:spPr bwMode="auto">
            <a:xfrm>
              <a:off x="4800" y="3216"/>
              <a:ext cx="192" cy="31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299" name="Rectangle 84"/>
            <p:cNvSpPr>
              <a:spLocks noChangeArrowheads="1"/>
            </p:cNvSpPr>
            <p:nvPr/>
          </p:nvSpPr>
          <p:spPr bwMode="auto">
            <a:xfrm>
              <a:off x="4992" y="3276"/>
              <a:ext cx="144" cy="24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300" name="Rectangle 85"/>
            <p:cNvSpPr>
              <a:spLocks noChangeArrowheads="1"/>
            </p:cNvSpPr>
            <p:nvPr/>
          </p:nvSpPr>
          <p:spPr bwMode="auto">
            <a:xfrm>
              <a:off x="5136" y="3312"/>
              <a:ext cx="192" cy="21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2375" name="Text Box 87"/>
          <p:cNvSpPr txBox="1">
            <a:spLocks noChangeArrowheads="1"/>
          </p:cNvSpPr>
          <p:nvPr/>
        </p:nvSpPr>
        <p:spPr bwMode="auto">
          <a:xfrm>
            <a:off x="4170363" y="152400"/>
            <a:ext cx="5257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376" name="Text Box 88"/>
          <p:cNvSpPr txBox="1">
            <a:spLocks noChangeArrowheads="1"/>
          </p:cNvSpPr>
          <p:nvPr/>
        </p:nvSpPr>
        <p:spPr bwMode="auto">
          <a:xfrm>
            <a:off x="3937000" y="995363"/>
            <a:ext cx="563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77" name="Text Box 89"/>
          <p:cNvSpPr txBox="1">
            <a:spLocks noChangeArrowheads="1"/>
          </p:cNvSpPr>
          <p:nvPr/>
        </p:nvSpPr>
        <p:spPr bwMode="auto">
          <a:xfrm>
            <a:off x="4176713" y="2235200"/>
            <a:ext cx="49672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276" name="Freeform 90"/>
          <p:cNvSpPr>
            <a:spLocks/>
          </p:cNvSpPr>
          <p:nvPr/>
        </p:nvSpPr>
        <p:spPr bwMode="auto">
          <a:xfrm>
            <a:off x="609600" y="4876800"/>
            <a:ext cx="3133725" cy="146050"/>
          </a:xfrm>
          <a:custGeom>
            <a:avLst/>
            <a:gdLst>
              <a:gd name="T0" fmla="*/ 0 w 1974"/>
              <a:gd name="T1" fmla="*/ 2147483647 h 92"/>
              <a:gd name="T2" fmla="*/ 2147483647 w 1974"/>
              <a:gd name="T3" fmla="*/ 2147483647 h 92"/>
              <a:gd name="T4" fmla="*/ 2147483647 w 1974"/>
              <a:gd name="T5" fmla="*/ 2147483647 h 92"/>
              <a:gd name="T6" fmla="*/ 2147483647 w 1974"/>
              <a:gd name="T7" fmla="*/ 2147483647 h 92"/>
              <a:gd name="T8" fmla="*/ 2147483647 w 1974"/>
              <a:gd name="T9" fmla="*/ 2147483647 h 92"/>
              <a:gd name="T10" fmla="*/ 2147483647 w 1974"/>
              <a:gd name="T11" fmla="*/ 2147483647 h 92"/>
              <a:gd name="T12" fmla="*/ 2147483647 w 1974"/>
              <a:gd name="T13" fmla="*/ 2147483647 h 92"/>
              <a:gd name="T14" fmla="*/ 2147483647 w 1974"/>
              <a:gd name="T15" fmla="*/ 2147483647 h 92"/>
              <a:gd name="T16" fmla="*/ 2147483647 w 1974"/>
              <a:gd name="T17" fmla="*/ 2147483647 h 92"/>
              <a:gd name="T18" fmla="*/ 2147483647 w 1974"/>
              <a:gd name="T19" fmla="*/ 2147483647 h 92"/>
              <a:gd name="T20" fmla="*/ 2147483647 w 1974"/>
              <a:gd name="T21" fmla="*/ 2147483647 h 92"/>
              <a:gd name="T22" fmla="*/ 2147483647 w 1974"/>
              <a:gd name="T23" fmla="*/ 2147483647 h 92"/>
              <a:gd name="T24" fmla="*/ 2147483647 w 1974"/>
              <a:gd name="T25" fmla="*/ 2147483647 h 92"/>
              <a:gd name="T26" fmla="*/ 2147483647 w 1974"/>
              <a:gd name="T27" fmla="*/ 2147483647 h 92"/>
              <a:gd name="T28" fmla="*/ 2147483647 w 1974"/>
              <a:gd name="T29" fmla="*/ 2147483647 h 92"/>
              <a:gd name="T30" fmla="*/ 2147483647 w 1974"/>
              <a:gd name="T31" fmla="*/ 2147483647 h 92"/>
              <a:gd name="T32" fmla="*/ 2147483647 w 1974"/>
              <a:gd name="T33" fmla="*/ 2147483647 h 92"/>
              <a:gd name="T34" fmla="*/ 2147483647 w 1974"/>
              <a:gd name="T35" fmla="*/ 2147483647 h 92"/>
              <a:gd name="T36" fmla="*/ 2147483647 w 1974"/>
              <a:gd name="T37" fmla="*/ 2147483647 h 92"/>
              <a:gd name="T38" fmla="*/ 2147483647 w 1974"/>
              <a:gd name="T39" fmla="*/ 2147483647 h 92"/>
              <a:gd name="T40" fmla="*/ 2147483647 w 1974"/>
              <a:gd name="T41" fmla="*/ 2147483647 h 92"/>
              <a:gd name="T42" fmla="*/ 2147483647 w 1974"/>
              <a:gd name="T43" fmla="*/ 2147483647 h 92"/>
              <a:gd name="T44" fmla="*/ 2147483647 w 1974"/>
              <a:gd name="T45" fmla="*/ 2147483647 h 92"/>
              <a:gd name="T46" fmla="*/ 2147483647 w 1974"/>
              <a:gd name="T47" fmla="*/ 2147483647 h 92"/>
              <a:gd name="T48" fmla="*/ 2147483647 w 1974"/>
              <a:gd name="T49" fmla="*/ 2147483647 h 92"/>
              <a:gd name="T50" fmla="*/ 2147483647 w 1974"/>
              <a:gd name="T51" fmla="*/ 2147483647 h 92"/>
              <a:gd name="T52" fmla="*/ 2147483647 w 1974"/>
              <a:gd name="T53" fmla="*/ 2147483647 h 92"/>
              <a:gd name="T54" fmla="*/ 2147483647 w 1974"/>
              <a:gd name="T55" fmla="*/ 2147483647 h 92"/>
              <a:gd name="T56" fmla="*/ 2147483647 w 1974"/>
              <a:gd name="T57" fmla="*/ 2147483647 h 92"/>
              <a:gd name="T58" fmla="*/ 2147483647 w 1974"/>
              <a:gd name="T59" fmla="*/ 2147483647 h 9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974"/>
              <a:gd name="T91" fmla="*/ 0 h 92"/>
              <a:gd name="T92" fmla="*/ 1974 w 1974"/>
              <a:gd name="T93" fmla="*/ 92 h 9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974" h="92">
                <a:moveTo>
                  <a:pt x="0" y="16"/>
                </a:moveTo>
                <a:cubicBezTo>
                  <a:pt x="48" y="15"/>
                  <a:pt x="233" y="23"/>
                  <a:pt x="288" y="22"/>
                </a:cubicBezTo>
                <a:cubicBezTo>
                  <a:pt x="343" y="21"/>
                  <a:pt x="304" y="13"/>
                  <a:pt x="330" y="10"/>
                </a:cubicBezTo>
                <a:cubicBezTo>
                  <a:pt x="356" y="7"/>
                  <a:pt x="411" y="4"/>
                  <a:pt x="444" y="4"/>
                </a:cubicBezTo>
                <a:cubicBezTo>
                  <a:pt x="532" y="2"/>
                  <a:pt x="501" y="6"/>
                  <a:pt x="528" y="10"/>
                </a:cubicBezTo>
                <a:cubicBezTo>
                  <a:pt x="547" y="12"/>
                  <a:pt x="543" y="11"/>
                  <a:pt x="558" y="16"/>
                </a:cubicBezTo>
                <a:cubicBezTo>
                  <a:pt x="573" y="21"/>
                  <a:pt x="588" y="33"/>
                  <a:pt x="618" y="40"/>
                </a:cubicBezTo>
                <a:cubicBezTo>
                  <a:pt x="655" y="49"/>
                  <a:pt x="710" y="54"/>
                  <a:pt x="738" y="58"/>
                </a:cubicBezTo>
                <a:cubicBezTo>
                  <a:pt x="766" y="62"/>
                  <a:pt x="771" y="61"/>
                  <a:pt x="786" y="64"/>
                </a:cubicBezTo>
                <a:cubicBezTo>
                  <a:pt x="823" y="71"/>
                  <a:pt x="779" y="72"/>
                  <a:pt x="828" y="76"/>
                </a:cubicBezTo>
                <a:cubicBezTo>
                  <a:pt x="842" y="78"/>
                  <a:pt x="857" y="76"/>
                  <a:pt x="870" y="76"/>
                </a:cubicBezTo>
                <a:cubicBezTo>
                  <a:pt x="883" y="76"/>
                  <a:pt x="889" y="74"/>
                  <a:pt x="906" y="76"/>
                </a:cubicBezTo>
                <a:cubicBezTo>
                  <a:pt x="923" y="78"/>
                  <a:pt x="938" y="86"/>
                  <a:pt x="972" y="88"/>
                </a:cubicBezTo>
                <a:cubicBezTo>
                  <a:pt x="1006" y="90"/>
                  <a:pt x="1080" y="92"/>
                  <a:pt x="1110" y="88"/>
                </a:cubicBezTo>
                <a:cubicBezTo>
                  <a:pt x="1145" y="86"/>
                  <a:pt x="1138" y="71"/>
                  <a:pt x="1152" y="66"/>
                </a:cubicBezTo>
                <a:cubicBezTo>
                  <a:pt x="1155" y="65"/>
                  <a:pt x="1120" y="83"/>
                  <a:pt x="1128" y="84"/>
                </a:cubicBezTo>
                <a:cubicBezTo>
                  <a:pt x="1136" y="85"/>
                  <a:pt x="1177" y="77"/>
                  <a:pt x="1200" y="72"/>
                </a:cubicBezTo>
                <a:cubicBezTo>
                  <a:pt x="1223" y="67"/>
                  <a:pt x="1266" y="52"/>
                  <a:pt x="1266" y="54"/>
                </a:cubicBezTo>
                <a:cubicBezTo>
                  <a:pt x="1266" y="56"/>
                  <a:pt x="1206" y="60"/>
                  <a:pt x="1200" y="60"/>
                </a:cubicBezTo>
                <a:cubicBezTo>
                  <a:pt x="1194" y="60"/>
                  <a:pt x="1225" y="53"/>
                  <a:pt x="1230" y="54"/>
                </a:cubicBezTo>
                <a:cubicBezTo>
                  <a:pt x="1235" y="55"/>
                  <a:pt x="1224" y="60"/>
                  <a:pt x="1230" y="64"/>
                </a:cubicBezTo>
                <a:cubicBezTo>
                  <a:pt x="1236" y="68"/>
                  <a:pt x="1227" y="79"/>
                  <a:pt x="1266" y="76"/>
                </a:cubicBezTo>
                <a:cubicBezTo>
                  <a:pt x="1337" y="63"/>
                  <a:pt x="1388" y="50"/>
                  <a:pt x="1464" y="46"/>
                </a:cubicBezTo>
                <a:cubicBezTo>
                  <a:pt x="1513" y="35"/>
                  <a:pt x="1563" y="39"/>
                  <a:pt x="1608" y="34"/>
                </a:cubicBezTo>
                <a:cubicBezTo>
                  <a:pt x="1639" y="31"/>
                  <a:pt x="1629" y="30"/>
                  <a:pt x="1650" y="28"/>
                </a:cubicBezTo>
                <a:cubicBezTo>
                  <a:pt x="1671" y="26"/>
                  <a:pt x="1699" y="24"/>
                  <a:pt x="1734" y="22"/>
                </a:cubicBezTo>
                <a:cubicBezTo>
                  <a:pt x="1766" y="18"/>
                  <a:pt x="1833" y="19"/>
                  <a:pt x="1860" y="16"/>
                </a:cubicBezTo>
                <a:cubicBezTo>
                  <a:pt x="1887" y="14"/>
                  <a:pt x="1886" y="12"/>
                  <a:pt x="1896" y="10"/>
                </a:cubicBezTo>
                <a:cubicBezTo>
                  <a:pt x="1925" y="25"/>
                  <a:pt x="1907" y="0"/>
                  <a:pt x="1920" y="4"/>
                </a:cubicBezTo>
                <a:lnTo>
                  <a:pt x="1974" y="28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7" name="Freeform 91"/>
          <p:cNvSpPr>
            <a:spLocks/>
          </p:cNvSpPr>
          <p:nvPr/>
        </p:nvSpPr>
        <p:spPr bwMode="auto">
          <a:xfrm>
            <a:off x="5443538" y="5033963"/>
            <a:ext cx="3081337" cy="328612"/>
          </a:xfrm>
          <a:custGeom>
            <a:avLst/>
            <a:gdLst>
              <a:gd name="T0" fmla="*/ 2147483647 w 1941"/>
              <a:gd name="T1" fmla="*/ 2147483647 h 207"/>
              <a:gd name="T2" fmla="*/ 2147483647 w 1941"/>
              <a:gd name="T3" fmla="*/ 2147483647 h 207"/>
              <a:gd name="T4" fmla="*/ 2147483647 w 1941"/>
              <a:gd name="T5" fmla="*/ 2147483647 h 207"/>
              <a:gd name="T6" fmla="*/ 2147483647 w 1941"/>
              <a:gd name="T7" fmla="*/ 2147483647 h 207"/>
              <a:gd name="T8" fmla="*/ 2147483647 w 1941"/>
              <a:gd name="T9" fmla="*/ 2147483647 h 207"/>
              <a:gd name="T10" fmla="*/ 2147483647 w 1941"/>
              <a:gd name="T11" fmla="*/ 2147483647 h 207"/>
              <a:gd name="T12" fmla="*/ 2147483647 w 1941"/>
              <a:gd name="T13" fmla="*/ 2147483647 h 207"/>
              <a:gd name="T14" fmla="*/ 2147483647 w 1941"/>
              <a:gd name="T15" fmla="*/ 2147483647 h 207"/>
              <a:gd name="T16" fmla="*/ 2147483647 w 1941"/>
              <a:gd name="T17" fmla="*/ 2147483647 h 207"/>
              <a:gd name="T18" fmla="*/ 2147483647 w 1941"/>
              <a:gd name="T19" fmla="*/ 2147483647 h 207"/>
              <a:gd name="T20" fmla="*/ 2147483647 w 1941"/>
              <a:gd name="T21" fmla="*/ 2147483647 h 207"/>
              <a:gd name="T22" fmla="*/ 2147483647 w 1941"/>
              <a:gd name="T23" fmla="*/ 2147483647 h 207"/>
              <a:gd name="T24" fmla="*/ 2147483647 w 1941"/>
              <a:gd name="T25" fmla="*/ 2147483647 h 207"/>
              <a:gd name="T26" fmla="*/ 2147483647 w 1941"/>
              <a:gd name="T27" fmla="*/ 2147483647 h 207"/>
              <a:gd name="T28" fmla="*/ 2147483647 w 1941"/>
              <a:gd name="T29" fmla="*/ 2147483647 h 207"/>
              <a:gd name="T30" fmla="*/ 2147483647 w 1941"/>
              <a:gd name="T31" fmla="*/ 2147483647 h 207"/>
              <a:gd name="T32" fmla="*/ 2147483647 w 1941"/>
              <a:gd name="T33" fmla="*/ 2147483647 h 207"/>
              <a:gd name="T34" fmla="*/ 2147483647 w 1941"/>
              <a:gd name="T35" fmla="*/ 2147483647 h 207"/>
              <a:gd name="T36" fmla="*/ 2147483647 w 1941"/>
              <a:gd name="T37" fmla="*/ 2147483647 h 207"/>
              <a:gd name="T38" fmla="*/ 2147483647 w 1941"/>
              <a:gd name="T39" fmla="*/ 2147483647 h 207"/>
              <a:gd name="T40" fmla="*/ 2147483647 w 1941"/>
              <a:gd name="T41" fmla="*/ 2147483647 h 207"/>
              <a:gd name="T42" fmla="*/ 2147483647 w 1941"/>
              <a:gd name="T43" fmla="*/ 2147483647 h 207"/>
              <a:gd name="T44" fmla="*/ 2147483647 w 1941"/>
              <a:gd name="T45" fmla="*/ 2147483647 h 207"/>
              <a:gd name="T46" fmla="*/ 2147483647 w 1941"/>
              <a:gd name="T47" fmla="*/ 2147483647 h 207"/>
              <a:gd name="T48" fmla="*/ 2147483647 w 1941"/>
              <a:gd name="T49" fmla="*/ 2147483647 h 207"/>
              <a:gd name="T50" fmla="*/ 2147483647 w 1941"/>
              <a:gd name="T51" fmla="*/ 2147483647 h 207"/>
              <a:gd name="T52" fmla="*/ 2147483647 w 1941"/>
              <a:gd name="T53" fmla="*/ 2147483647 h 20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41"/>
              <a:gd name="T82" fmla="*/ 0 h 207"/>
              <a:gd name="T83" fmla="*/ 1941 w 1941"/>
              <a:gd name="T84" fmla="*/ 207 h 20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41" h="207">
                <a:moveTo>
                  <a:pt x="9" y="15"/>
                </a:moveTo>
                <a:cubicBezTo>
                  <a:pt x="21" y="21"/>
                  <a:pt x="0" y="23"/>
                  <a:pt x="27" y="21"/>
                </a:cubicBezTo>
                <a:cubicBezTo>
                  <a:pt x="54" y="19"/>
                  <a:pt x="106" y="0"/>
                  <a:pt x="171" y="3"/>
                </a:cubicBezTo>
                <a:cubicBezTo>
                  <a:pt x="236" y="6"/>
                  <a:pt x="345" y="24"/>
                  <a:pt x="417" y="39"/>
                </a:cubicBezTo>
                <a:cubicBezTo>
                  <a:pt x="483" y="61"/>
                  <a:pt x="579" y="81"/>
                  <a:pt x="603" y="93"/>
                </a:cubicBezTo>
                <a:cubicBezTo>
                  <a:pt x="643" y="104"/>
                  <a:pt x="638" y="111"/>
                  <a:pt x="651" y="117"/>
                </a:cubicBezTo>
                <a:cubicBezTo>
                  <a:pt x="664" y="123"/>
                  <a:pt x="668" y="126"/>
                  <a:pt x="681" y="129"/>
                </a:cubicBezTo>
                <a:cubicBezTo>
                  <a:pt x="697" y="135"/>
                  <a:pt x="710" y="128"/>
                  <a:pt x="729" y="135"/>
                </a:cubicBezTo>
                <a:cubicBezTo>
                  <a:pt x="748" y="142"/>
                  <a:pt x="769" y="164"/>
                  <a:pt x="795" y="171"/>
                </a:cubicBezTo>
                <a:cubicBezTo>
                  <a:pt x="849" y="171"/>
                  <a:pt x="858" y="174"/>
                  <a:pt x="885" y="177"/>
                </a:cubicBezTo>
                <a:cubicBezTo>
                  <a:pt x="912" y="180"/>
                  <a:pt x="942" y="189"/>
                  <a:pt x="957" y="189"/>
                </a:cubicBezTo>
                <a:cubicBezTo>
                  <a:pt x="972" y="189"/>
                  <a:pt x="966" y="178"/>
                  <a:pt x="975" y="177"/>
                </a:cubicBezTo>
                <a:cubicBezTo>
                  <a:pt x="984" y="176"/>
                  <a:pt x="1000" y="182"/>
                  <a:pt x="1011" y="183"/>
                </a:cubicBezTo>
                <a:cubicBezTo>
                  <a:pt x="1022" y="184"/>
                  <a:pt x="1029" y="183"/>
                  <a:pt x="1041" y="183"/>
                </a:cubicBezTo>
                <a:cubicBezTo>
                  <a:pt x="1053" y="207"/>
                  <a:pt x="1070" y="185"/>
                  <a:pt x="1083" y="183"/>
                </a:cubicBezTo>
                <a:cubicBezTo>
                  <a:pt x="1096" y="181"/>
                  <a:pt x="1108" y="174"/>
                  <a:pt x="1119" y="171"/>
                </a:cubicBezTo>
                <a:cubicBezTo>
                  <a:pt x="1130" y="168"/>
                  <a:pt x="1133" y="167"/>
                  <a:pt x="1149" y="165"/>
                </a:cubicBezTo>
                <a:cubicBezTo>
                  <a:pt x="1165" y="163"/>
                  <a:pt x="1195" y="163"/>
                  <a:pt x="1215" y="159"/>
                </a:cubicBezTo>
                <a:cubicBezTo>
                  <a:pt x="1233" y="153"/>
                  <a:pt x="1253" y="152"/>
                  <a:pt x="1269" y="141"/>
                </a:cubicBezTo>
                <a:cubicBezTo>
                  <a:pt x="1282" y="137"/>
                  <a:pt x="1283" y="144"/>
                  <a:pt x="1299" y="141"/>
                </a:cubicBezTo>
                <a:cubicBezTo>
                  <a:pt x="1311" y="139"/>
                  <a:pt x="1330" y="132"/>
                  <a:pt x="1341" y="129"/>
                </a:cubicBezTo>
                <a:cubicBezTo>
                  <a:pt x="1352" y="126"/>
                  <a:pt x="1343" y="129"/>
                  <a:pt x="1365" y="123"/>
                </a:cubicBezTo>
                <a:cubicBezTo>
                  <a:pt x="1409" y="108"/>
                  <a:pt x="1421" y="97"/>
                  <a:pt x="1473" y="93"/>
                </a:cubicBezTo>
                <a:cubicBezTo>
                  <a:pt x="1557" y="72"/>
                  <a:pt x="1614" y="58"/>
                  <a:pt x="1701" y="51"/>
                </a:cubicBezTo>
                <a:cubicBezTo>
                  <a:pt x="1719" y="45"/>
                  <a:pt x="1767" y="27"/>
                  <a:pt x="1779" y="33"/>
                </a:cubicBezTo>
                <a:cubicBezTo>
                  <a:pt x="1805" y="31"/>
                  <a:pt x="1893" y="40"/>
                  <a:pt x="1917" y="39"/>
                </a:cubicBezTo>
                <a:cubicBezTo>
                  <a:pt x="1941" y="38"/>
                  <a:pt x="1922" y="29"/>
                  <a:pt x="1923" y="2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8" name="Line 26"/>
          <p:cNvSpPr>
            <a:spLocks noChangeShapeType="1"/>
          </p:cNvSpPr>
          <p:nvPr/>
        </p:nvSpPr>
        <p:spPr bwMode="auto">
          <a:xfrm>
            <a:off x="457200" y="4876800"/>
            <a:ext cx="33528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9" name="Line 42"/>
          <p:cNvSpPr>
            <a:spLocks noChangeShapeType="1"/>
          </p:cNvSpPr>
          <p:nvPr/>
        </p:nvSpPr>
        <p:spPr bwMode="auto">
          <a:xfrm>
            <a:off x="533400" y="5105400"/>
            <a:ext cx="32766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80" name="Line 44"/>
          <p:cNvSpPr>
            <a:spLocks noChangeShapeType="1"/>
          </p:cNvSpPr>
          <p:nvPr/>
        </p:nvSpPr>
        <p:spPr bwMode="auto">
          <a:xfrm>
            <a:off x="5305425" y="4991100"/>
            <a:ext cx="32766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81" name="Line 59"/>
          <p:cNvSpPr>
            <a:spLocks noChangeShapeType="1"/>
          </p:cNvSpPr>
          <p:nvPr/>
        </p:nvSpPr>
        <p:spPr bwMode="auto">
          <a:xfrm>
            <a:off x="5334000" y="5353050"/>
            <a:ext cx="3200400" cy="1905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80" name="Freeform 92"/>
          <p:cNvSpPr>
            <a:spLocks/>
          </p:cNvSpPr>
          <p:nvPr/>
        </p:nvSpPr>
        <p:spPr bwMode="auto">
          <a:xfrm>
            <a:off x="609600" y="4876800"/>
            <a:ext cx="3133725" cy="146050"/>
          </a:xfrm>
          <a:custGeom>
            <a:avLst/>
            <a:gdLst>
              <a:gd name="T0" fmla="*/ 0 w 1974"/>
              <a:gd name="T1" fmla="*/ 2147483647 h 92"/>
              <a:gd name="T2" fmla="*/ 2147483647 w 1974"/>
              <a:gd name="T3" fmla="*/ 2147483647 h 92"/>
              <a:gd name="T4" fmla="*/ 2147483647 w 1974"/>
              <a:gd name="T5" fmla="*/ 2147483647 h 92"/>
              <a:gd name="T6" fmla="*/ 2147483647 w 1974"/>
              <a:gd name="T7" fmla="*/ 2147483647 h 92"/>
              <a:gd name="T8" fmla="*/ 2147483647 w 1974"/>
              <a:gd name="T9" fmla="*/ 2147483647 h 92"/>
              <a:gd name="T10" fmla="*/ 2147483647 w 1974"/>
              <a:gd name="T11" fmla="*/ 2147483647 h 92"/>
              <a:gd name="T12" fmla="*/ 2147483647 w 1974"/>
              <a:gd name="T13" fmla="*/ 2147483647 h 92"/>
              <a:gd name="T14" fmla="*/ 2147483647 w 1974"/>
              <a:gd name="T15" fmla="*/ 2147483647 h 92"/>
              <a:gd name="T16" fmla="*/ 2147483647 w 1974"/>
              <a:gd name="T17" fmla="*/ 2147483647 h 92"/>
              <a:gd name="T18" fmla="*/ 2147483647 w 1974"/>
              <a:gd name="T19" fmla="*/ 2147483647 h 92"/>
              <a:gd name="T20" fmla="*/ 2147483647 w 1974"/>
              <a:gd name="T21" fmla="*/ 2147483647 h 92"/>
              <a:gd name="T22" fmla="*/ 2147483647 w 1974"/>
              <a:gd name="T23" fmla="*/ 2147483647 h 92"/>
              <a:gd name="T24" fmla="*/ 2147483647 w 1974"/>
              <a:gd name="T25" fmla="*/ 2147483647 h 92"/>
              <a:gd name="T26" fmla="*/ 2147483647 w 1974"/>
              <a:gd name="T27" fmla="*/ 2147483647 h 92"/>
              <a:gd name="T28" fmla="*/ 2147483647 w 1974"/>
              <a:gd name="T29" fmla="*/ 2147483647 h 92"/>
              <a:gd name="T30" fmla="*/ 2147483647 w 1974"/>
              <a:gd name="T31" fmla="*/ 2147483647 h 92"/>
              <a:gd name="T32" fmla="*/ 2147483647 w 1974"/>
              <a:gd name="T33" fmla="*/ 2147483647 h 92"/>
              <a:gd name="T34" fmla="*/ 2147483647 w 1974"/>
              <a:gd name="T35" fmla="*/ 2147483647 h 92"/>
              <a:gd name="T36" fmla="*/ 2147483647 w 1974"/>
              <a:gd name="T37" fmla="*/ 2147483647 h 92"/>
              <a:gd name="T38" fmla="*/ 2147483647 w 1974"/>
              <a:gd name="T39" fmla="*/ 2147483647 h 92"/>
              <a:gd name="T40" fmla="*/ 2147483647 w 1974"/>
              <a:gd name="T41" fmla="*/ 2147483647 h 92"/>
              <a:gd name="T42" fmla="*/ 2147483647 w 1974"/>
              <a:gd name="T43" fmla="*/ 2147483647 h 92"/>
              <a:gd name="T44" fmla="*/ 2147483647 w 1974"/>
              <a:gd name="T45" fmla="*/ 2147483647 h 92"/>
              <a:gd name="T46" fmla="*/ 2147483647 w 1974"/>
              <a:gd name="T47" fmla="*/ 2147483647 h 92"/>
              <a:gd name="T48" fmla="*/ 2147483647 w 1974"/>
              <a:gd name="T49" fmla="*/ 2147483647 h 92"/>
              <a:gd name="T50" fmla="*/ 2147483647 w 1974"/>
              <a:gd name="T51" fmla="*/ 2147483647 h 92"/>
              <a:gd name="T52" fmla="*/ 2147483647 w 1974"/>
              <a:gd name="T53" fmla="*/ 2147483647 h 92"/>
              <a:gd name="T54" fmla="*/ 2147483647 w 1974"/>
              <a:gd name="T55" fmla="*/ 2147483647 h 92"/>
              <a:gd name="T56" fmla="*/ 2147483647 w 1974"/>
              <a:gd name="T57" fmla="*/ 2147483647 h 92"/>
              <a:gd name="T58" fmla="*/ 2147483647 w 1974"/>
              <a:gd name="T59" fmla="*/ 2147483647 h 9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974"/>
              <a:gd name="T91" fmla="*/ 0 h 92"/>
              <a:gd name="T92" fmla="*/ 1974 w 1974"/>
              <a:gd name="T93" fmla="*/ 92 h 9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974" h="92">
                <a:moveTo>
                  <a:pt x="0" y="16"/>
                </a:moveTo>
                <a:cubicBezTo>
                  <a:pt x="48" y="15"/>
                  <a:pt x="233" y="23"/>
                  <a:pt x="288" y="22"/>
                </a:cubicBezTo>
                <a:cubicBezTo>
                  <a:pt x="343" y="21"/>
                  <a:pt x="304" y="13"/>
                  <a:pt x="330" y="10"/>
                </a:cubicBezTo>
                <a:cubicBezTo>
                  <a:pt x="356" y="7"/>
                  <a:pt x="411" y="4"/>
                  <a:pt x="444" y="4"/>
                </a:cubicBezTo>
                <a:cubicBezTo>
                  <a:pt x="532" y="2"/>
                  <a:pt x="501" y="6"/>
                  <a:pt x="528" y="10"/>
                </a:cubicBezTo>
                <a:cubicBezTo>
                  <a:pt x="547" y="12"/>
                  <a:pt x="543" y="11"/>
                  <a:pt x="558" y="16"/>
                </a:cubicBezTo>
                <a:cubicBezTo>
                  <a:pt x="573" y="21"/>
                  <a:pt x="588" y="33"/>
                  <a:pt x="618" y="40"/>
                </a:cubicBezTo>
                <a:cubicBezTo>
                  <a:pt x="655" y="49"/>
                  <a:pt x="710" y="54"/>
                  <a:pt x="738" y="58"/>
                </a:cubicBezTo>
                <a:cubicBezTo>
                  <a:pt x="766" y="62"/>
                  <a:pt x="771" y="61"/>
                  <a:pt x="786" y="64"/>
                </a:cubicBezTo>
                <a:cubicBezTo>
                  <a:pt x="823" y="71"/>
                  <a:pt x="779" y="72"/>
                  <a:pt x="828" y="76"/>
                </a:cubicBezTo>
                <a:cubicBezTo>
                  <a:pt x="842" y="78"/>
                  <a:pt x="857" y="76"/>
                  <a:pt x="870" y="76"/>
                </a:cubicBezTo>
                <a:cubicBezTo>
                  <a:pt x="883" y="76"/>
                  <a:pt x="889" y="74"/>
                  <a:pt x="906" y="76"/>
                </a:cubicBezTo>
                <a:cubicBezTo>
                  <a:pt x="923" y="78"/>
                  <a:pt x="938" y="86"/>
                  <a:pt x="972" y="88"/>
                </a:cubicBezTo>
                <a:cubicBezTo>
                  <a:pt x="1006" y="90"/>
                  <a:pt x="1080" y="92"/>
                  <a:pt x="1110" y="88"/>
                </a:cubicBezTo>
                <a:cubicBezTo>
                  <a:pt x="1145" y="86"/>
                  <a:pt x="1138" y="71"/>
                  <a:pt x="1152" y="66"/>
                </a:cubicBezTo>
                <a:cubicBezTo>
                  <a:pt x="1155" y="65"/>
                  <a:pt x="1120" y="83"/>
                  <a:pt x="1128" y="84"/>
                </a:cubicBezTo>
                <a:cubicBezTo>
                  <a:pt x="1136" y="85"/>
                  <a:pt x="1177" y="77"/>
                  <a:pt x="1200" y="72"/>
                </a:cubicBezTo>
                <a:cubicBezTo>
                  <a:pt x="1223" y="67"/>
                  <a:pt x="1266" y="52"/>
                  <a:pt x="1266" y="54"/>
                </a:cubicBezTo>
                <a:cubicBezTo>
                  <a:pt x="1266" y="56"/>
                  <a:pt x="1206" y="60"/>
                  <a:pt x="1200" y="60"/>
                </a:cubicBezTo>
                <a:cubicBezTo>
                  <a:pt x="1194" y="60"/>
                  <a:pt x="1225" y="53"/>
                  <a:pt x="1230" y="54"/>
                </a:cubicBezTo>
                <a:cubicBezTo>
                  <a:pt x="1235" y="55"/>
                  <a:pt x="1224" y="60"/>
                  <a:pt x="1230" y="64"/>
                </a:cubicBezTo>
                <a:cubicBezTo>
                  <a:pt x="1236" y="68"/>
                  <a:pt x="1227" y="79"/>
                  <a:pt x="1266" y="76"/>
                </a:cubicBezTo>
                <a:cubicBezTo>
                  <a:pt x="1337" y="63"/>
                  <a:pt x="1388" y="50"/>
                  <a:pt x="1464" y="46"/>
                </a:cubicBezTo>
                <a:cubicBezTo>
                  <a:pt x="1513" y="35"/>
                  <a:pt x="1563" y="39"/>
                  <a:pt x="1608" y="34"/>
                </a:cubicBezTo>
                <a:cubicBezTo>
                  <a:pt x="1639" y="31"/>
                  <a:pt x="1629" y="30"/>
                  <a:pt x="1650" y="28"/>
                </a:cubicBezTo>
                <a:cubicBezTo>
                  <a:pt x="1671" y="26"/>
                  <a:pt x="1699" y="24"/>
                  <a:pt x="1734" y="22"/>
                </a:cubicBezTo>
                <a:cubicBezTo>
                  <a:pt x="1766" y="18"/>
                  <a:pt x="1833" y="19"/>
                  <a:pt x="1860" y="16"/>
                </a:cubicBezTo>
                <a:cubicBezTo>
                  <a:pt x="1887" y="14"/>
                  <a:pt x="1886" y="12"/>
                  <a:pt x="1896" y="10"/>
                </a:cubicBezTo>
                <a:cubicBezTo>
                  <a:pt x="1925" y="25"/>
                  <a:pt x="1907" y="0"/>
                  <a:pt x="1920" y="4"/>
                </a:cubicBezTo>
                <a:lnTo>
                  <a:pt x="1974" y="28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81" name="Freeform 93"/>
          <p:cNvSpPr>
            <a:spLocks/>
          </p:cNvSpPr>
          <p:nvPr/>
        </p:nvSpPr>
        <p:spPr bwMode="auto">
          <a:xfrm>
            <a:off x="5410200" y="5029200"/>
            <a:ext cx="3081338" cy="328613"/>
          </a:xfrm>
          <a:custGeom>
            <a:avLst/>
            <a:gdLst>
              <a:gd name="T0" fmla="*/ 2147483647 w 1941"/>
              <a:gd name="T1" fmla="*/ 2147483647 h 207"/>
              <a:gd name="T2" fmla="*/ 2147483647 w 1941"/>
              <a:gd name="T3" fmla="*/ 2147483647 h 207"/>
              <a:gd name="T4" fmla="*/ 2147483647 w 1941"/>
              <a:gd name="T5" fmla="*/ 2147483647 h 207"/>
              <a:gd name="T6" fmla="*/ 2147483647 w 1941"/>
              <a:gd name="T7" fmla="*/ 2147483647 h 207"/>
              <a:gd name="T8" fmla="*/ 2147483647 w 1941"/>
              <a:gd name="T9" fmla="*/ 2147483647 h 207"/>
              <a:gd name="T10" fmla="*/ 2147483647 w 1941"/>
              <a:gd name="T11" fmla="*/ 2147483647 h 207"/>
              <a:gd name="T12" fmla="*/ 2147483647 w 1941"/>
              <a:gd name="T13" fmla="*/ 2147483647 h 207"/>
              <a:gd name="T14" fmla="*/ 2147483647 w 1941"/>
              <a:gd name="T15" fmla="*/ 2147483647 h 207"/>
              <a:gd name="T16" fmla="*/ 2147483647 w 1941"/>
              <a:gd name="T17" fmla="*/ 2147483647 h 207"/>
              <a:gd name="T18" fmla="*/ 2147483647 w 1941"/>
              <a:gd name="T19" fmla="*/ 2147483647 h 207"/>
              <a:gd name="T20" fmla="*/ 2147483647 w 1941"/>
              <a:gd name="T21" fmla="*/ 2147483647 h 207"/>
              <a:gd name="T22" fmla="*/ 2147483647 w 1941"/>
              <a:gd name="T23" fmla="*/ 2147483647 h 207"/>
              <a:gd name="T24" fmla="*/ 2147483647 w 1941"/>
              <a:gd name="T25" fmla="*/ 2147483647 h 207"/>
              <a:gd name="T26" fmla="*/ 2147483647 w 1941"/>
              <a:gd name="T27" fmla="*/ 2147483647 h 207"/>
              <a:gd name="T28" fmla="*/ 2147483647 w 1941"/>
              <a:gd name="T29" fmla="*/ 2147483647 h 207"/>
              <a:gd name="T30" fmla="*/ 2147483647 w 1941"/>
              <a:gd name="T31" fmla="*/ 2147483647 h 207"/>
              <a:gd name="T32" fmla="*/ 2147483647 w 1941"/>
              <a:gd name="T33" fmla="*/ 2147483647 h 207"/>
              <a:gd name="T34" fmla="*/ 2147483647 w 1941"/>
              <a:gd name="T35" fmla="*/ 2147483647 h 207"/>
              <a:gd name="T36" fmla="*/ 2147483647 w 1941"/>
              <a:gd name="T37" fmla="*/ 2147483647 h 207"/>
              <a:gd name="T38" fmla="*/ 2147483647 w 1941"/>
              <a:gd name="T39" fmla="*/ 2147483647 h 207"/>
              <a:gd name="T40" fmla="*/ 2147483647 w 1941"/>
              <a:gd name="T41" fmla="*/ 2147483647 h 207"/>
              <a:gd name="T42" fmla="*/ 2147483647 w 1941"/>
              <a:gd name="T43" fmla="*/ 2147483647 h 207"/>
              <a:gd name="T44" fmla="*/ 2147483647 w 1941"/>
              <a:gd name="T45" fmla="*/ 2147483647 h 207"/>
              <a:gd name="T46" fmla="*/ 2147483647 w 1941"/>
              <a:gd name="T47" fmla="*/ 2147483647 h 207"/>
              <a:gd name="T48" fmla="*/ 2147483647 w 1941"/>
              <a:gd name="T49" fmla="*/ 2147483647 h 207"/>
              <a:gd name="T50" fmla="*/ 2147483647 w 1941"/>
              <a:gd name="T51" fmla="*/ 2147483647 h 207"/>
              <a:gd name="T52" fmla="*/ 2147483647 w 1941"/>
              <a:gd name="T53" fmla="*/ 2147483647 h 20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41"/>
              <a:gd name="T82" fmla="*/ 0 h 207"/>
              <a:gd name="T83" fmla="*/ 1941 w 1941"/>
              <a:gd name="T84" fmla="*/ 207 h 20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41" h="207">
                <a:moveTo>
                  <a:pt x="9" y="15"/>
                </a:moveTo>
                <a:cubicBezTo>
                  <a:pt x="21" y="21"/>
                  <a:pt x="0" y="23"/>
                  <a:pt x="27" y="21"/>
                </a:cubicBezTo>
                <a:cubicBezTo>
                  <a:pt x="54" y="19"/>
                  <a:pt x="106" y="0"/>
                  <a:pt x="171" y="3"/>
                </a:cubicBezTo>
                <a:cubicBezTo>
                  <a:pt x="236" y="6"/>
                  <a:pt x="345" y="24"/>
                  <a:pt x="417" y="39"/>
                </a:cubicBezTo>
                <a:cubicBezTo>
                  <a:pt x="483" y="61"/>
                  <a:pt x="579" y="81"/>
                  <a:pt x="603" y="93"/>
                </a:cubicBezTo>
                <a:cubicBezTo>
                  <a:pt x="643" y="104"/>
                  <a:pt x="638" y="111"/>
                  <a:pt x="651" y="117"/>
                </a:cubicBezTo>
                <a:cubicBezTo>
                  <a:pt x="664" y="123"/>
                  <a:pt x="668" y="126"/>
                  <a:pt x="681" y="129"/>
                </a:cubicBezTo>
                <a:cubicBezTo>
                  <a:pt x="697" y="135"/>
                  <a:pt x="710" y="128"/>
                  <a:pt x="729" y="135"/>
                </a:cubicBezTo>
                <a:cubicBezTo>
                  <a:pt x="748" y="142"/>
                  <a:pt x="769" y="164"/>
                  <a:pt x="795" y="171"/>
                </a:cubicBezTo>
                <a:cubicBezTo>
                  <a:pt x="849" y="171"/>
                  <a:pt x="858" y="174"/>
                  <a:pt x="885" y="177"/>
                </a:cubicBezTo>
                <a:cubicBezTo>
                  <a:pt x="912" y="180"/>
                  <a:pt x="942" y="189"/>
                  <a:pt x="957" y="189"/>
                </a:cubicBezTo>
                <a:cubicBezTo>
                  <a:pt x="972" y="189"/>
                  <a:pt x="966" y="178"/>
                  <a:pt x="975" y="177"/>
                </a:cubicBezTo>
                <a:cubicBezTo>
                  <a:pt x="984" y="176"/>
                  <a:pt x="1000" y="182"/>
                  <a:pt x="1011" y="183"/>
                </a:cubicBezTo>
                <a:cubicBezTo>
                  <a:pt x="1022" y="184"/>
                  <a:pt x="1029" y="183"/>
                  <a:pt x="1041" y="183"/>
                </a:cubicBezTo>
                <a:cubicBezTo>
                  <a:pt x="1053" y="207"/>
                  <a:pt x="1070" y="185"/>
                  <a:pt x="1083" y="183"/>
                </a:cubicBezTo>
                <a:cubicBezTo>
                  <a:pt x="1096" y="181"/>
                  <a:pt x="1108" y="174"/>
                  <a:pt x="1119" y="171"/>
                </a:cubicBezTo>
                <a:cubicBezTo>
                  <a:pt x="1130" y="168"/>
                  <a:pt x="1133" y="167"/>
                  <a:pt x="1149" y="165"/>
                </a:cubicBezTo>
                <a:cubicBezTo>
                  <a:pt x="1165" y="163"/>
                  <a:pt x="1195" y="163"/>
                  <a:pt x="1215" y="159"/>
                </a:cubicBezTo>
                <a:cubicBezTo>
                  <a:pt x="1233" y="153"/>
                  <a:pt x="1253" y="152"/>
                  <a:pt x="1269" y="141"/>
                </a:cubicBezTo>
                <a:cubicBezTo>
                  <a:pt x="1282" y="137"/>
                  <a:pt x="1283" y="144"/>
                  <a:pt x="1299" y="141"/>
                </a:cubicBezTo>
                <a:cubicBezTo>
                  <a:pt x="1311" y="139"/>
                  <a:pt x="1330" y="132"/>
                  <a:pt x="1341" y="129"/>
                </a:cubicBezTo>
                <a:cubicBezTo>
                  <a:pt x="1352" y="126"/>
                  <a:pt x="1343" y="129"/>
                  <a:pt x="1365" y="123"/>
                </a:cubicBezTo>
                <a:cubicBezTo>
                  <a:pt x="1409" y="108"/>
                  <a:pt x="1421" y="97"/>
                  <a:pt x="1473" y="93"/>
                </a:cubicBezTo>
                <a:cubicBezTo>
                  <a:pt x="1557" y="72"/>
                  <a:pt x="1614" y="58"/>
                  <a:pt x="1701" y="51"/>
                </a:cubicBezTo>
                <a:cubicBezTo>
                  <a:pt x="1719" y="45"/>
                  <a:pt x="1767" y="27"/>
                  <a:pt x="1779" y="33"/>
                </a:cubicBezTo>
                <a:cubicBezTo>
                  <a:pt x="1805" y="31"/>
                  <a:pt x="1893" y="40"/>
                  <a:pt x="1917" y="39"/>
                </a:cubicBezTo>
                <a:cubicBezTo>
                  <a:pt x="1941" y="38"/>
                  <a:pt x="1922" y="29"/>
                  <a:pt x="1923" y="2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15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5" grpId="0"/>
      <p:bldP spid="12376" grpId="0"/>
      <p:bldP spid="12377" grpId="0"/>
      <p:bldP spid="12380" grpId="0" animBg="1"/>
      <p:bldP spid="1238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914400" y="0"/>
            <a:ext cx="78486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 ĐỘ VÀ LƯỢNG MƯA CÁC BIỂU ĐỒ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457200" y="982663"/>
            <a:ext cx="723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60493" name="Group 77"/>
          <p:cNvGraphicFramePr>
            <a:graphicFrameLocks noGrp="1"/>
          </p:cNvGraphicFramePr>
          <p:nvPr>
            <p:ph/>
          </p:nvPr>
        </p:nvGraphicFramePr>
        <p:xfrm>
          <a:off x="0" y="457200"/>
          <a:ext cx="9144000" cy="6443662"/>
        </p:xfrm>
        <a:graphic>
          <a:graphicData uri="http://schemas.openxmlformats.org/drawingml/2006/table">
            <a:tbl>
              <a:tblPr/>
              <a:tblGrid>
                <a:gridCol w="676275"/>
                <a:gridCol w="1609725"/>
                <a:gridCol w="1600200"/>
                <a:gridCol w="1338263"/>
                <a:gridCol w="1306512"/>
                <a:gridCol w="1306513"/>
                <a:gridCol w="1306512"/>
              </a:tblGrid>
              <a:tr h="12494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Biểu đồ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Nhiệt độ( 0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Lượng mưa(mm/năm)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Kiểu khí hậu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 thực vật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Kiểu MT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Vị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trí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Cao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Thấp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Biên độ: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Mưa TB:…..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Mùa mưa: T….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sym typeface="Wingdings" panose="05000000000000000000" pitchFamily="2" charset="2"/>
                        </a:rPr>
                        <a:t> T….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Cao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Thấp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Biên độ: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Mưa TB:…..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Mùa mưa: T….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sym typeface="Wingdings" panose="05000000000000000000" pitchFamily="2" charset="2"/>
                        </a:rPr>
                        <a:t> T….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Cao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Thấp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Biên độ: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Mưa TB:…..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Mùa mưa: T….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sym typeface="Wingdings" panose="05000000000000000000" pitchFamily="2" charset="2"/>
                        </a:rPr>
                        <a:t> T….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Cao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Thấp nhất: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Biên độ: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Mưa TB:…..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Mùa mưa: T….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sym typeface="Wingdings" panose="05000000000000000000" pitchFamily="2" charset="2"/>
                        </a:rPr>
                        <a:t> T….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7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14400" y="0"/>
            <a:ext cx="78486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 ĐỘ VÀ LƯỢNG MƯA CÁC BIỂU ĐỒ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982663"/>
            <a:ext cx="723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63557" name="Group 69"/>
          <p:cNvGraphicFramePr>
            <a:graphicFrameLocks noGrp="1"/>
          </p:cNvGraphicFramePr>
          <p:nvPr>
            <p:ph/>
          </p:nvPr>
        </p:nvGraphicFramePr>
        <p:xfrm>
          <a:off x="0" y="457200"/>
          <a:ext cx="9144000" cy="5913439"/>
        </p:xfrm>
        <a:graphic>
          <a:graphicData uri="http://schemas.openxmlformats.org/drawingml/2006/table">
            <a:tbl>
              <a:tblPr/>
              <a:tblGrid>
                <a:gridCol w="676275"/>
                <a:gridCol w="1990725"/>
                <a:gridCol w="1371600"/>
                <a:gridCol w="1447800"/>
                <a:gridCol w="1447800"/>
                <a:gridCol w="1295400"/>
                <a:gridCol w="914400"/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Biểu đồ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Nhiệt độ( 0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Lượng mưa(mm/năm)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Kiểu khí hậu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Đặc điểm thực vật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Kiểu 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Vị trí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9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0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9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9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90" name="Text Box 55"/>
          <p:cNvSpPr txBox="1">
            <a:spLocks noChangeArrowheads="1"/>
          </p:cNvSpPr>
          <p:nvPr/>
        </p:nvSpPr>
        <p:spPr bwMode="auto">
          <a:xfrm>
            <a:off x="1143000" y="14017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63544" name="Text Box 56"/>
          <p:cNvSpPr txBox="1">
            <a:spLocks noChangeArrowheads="1"/>
          </p:cNvSpPr>
          <p:nvPr/>
        </p:nvSpPr>
        <p:spPr bwMode="auto">
          <a:xfrm>
            <a:off x="609600" y="1371600"/>
            <a:ext cx="19812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Cao nhất T3,T11: 25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Thấp nhất T7: 18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Biên độ: 7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3547" name="Text Box 59"/>
          <p:cNvSpPr txBox="1">
            <a:spLocks noChangeArrowheads="1"/>
          </p:cNvSpPr>
          <p:nvPr/>
        </p:nvSpPr>
        <p:spPr bwMode="auto">
          <a:xfrm>
            <a:off x="685800" y="2819400"/>
            <a:ext cx="1981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Cao nhất T5: 35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Thấp nhất T1: 20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Biên độ: 15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3548" name="Text Box 60"/>
          <p:cNvSpPr txBox="1">
            <a:spLocks noChangeArrowheads="1"/>
          </p:cNvSpPr>
          <p:nvPr/>
        </p:nvSpPr>
        <p:spPr bwMode="auto">
          <a:xfrm>
            <a:off x="685800" y="4038600"/>
            <a:ext cx="1981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Cao nhất T4: 28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Thấp nhất T7: 20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Biên độ: 8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3549" name="Text Box 61"/>
          <p:cNvSpPr txBox="1">
            <a:spLocks noChangeArrowheads="1"/>
          </p:cNvSpPr>
          <p:nvPr/>
        </p:nvSpPr>
        <p:spPr bwMode="auto">
          <a:xfrm>
            <a:off x="685800" y="5257800"/>
            <a:ext cx="1981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Cao nhất T2: 22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Thấp nhất T7: 10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 Biên độ: 12</a:t>
            </a:r>
            <a:r>
              <a:rPr lang="en-US" altLang="en-US" sz="1400" b="1" baseline="30000">
                <a:solidFill>
                  <a:srgbClr val="A50021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63551" name="Text Box 63"/>
          <p:cNvSpPr txBox="1">
            <a:spLocks noChangeArrowheads="1"/>
          </p:cNvSpPr>
          <p:nvPr/>
        </p:nvSpPr>
        <p:spPr bwMode="auto">
          <a:xfrm>
            <a:off x="2819400" y="1524000"/>
            <a:ext cx="9858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Mưa TB: 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1244 mm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Mùa mưa: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 T11</a:t>
            </a: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T3</a:t>
            </a:r>
            <a:endParaRPr lang="en-US" altLang="en-US" sz="1400" b="1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54" name="Text Box 66"/>
          <p:cNvSpPr txBox="1">
            <a:spLocks noChangeArrowheads="1"/>
          </p:cNvSpPr>
          <p:nvPr/>
        </p:nvSpPr>
        <p:spPr bwMode="auto">
          <a:xfrm>
            <a:off x="2743200" y="2743200"/>
            <a:ext cx="9858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Mưa TB: 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897 mm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Mùa mưa: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 T6</a:t>
            </a: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T9</a:t>
            </a:r>
            <a:endParaRPr lang="en-US" altLang="en-US" sz="1400" b="1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56" name="Text Box 68"/>
          <p:cNvSpPr txBox="1">
            <a:spLocks noChangeArrowheads="1"/>
          </p:cNvSpPr>
          <p:nvPr/>
        </p:nvSpPr>
        <p:spPr bwMode="auto">
          <a:xfrm>
            <a:off x="2743200" y="4038600"/>
            <a:ext cx="9858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Mưa TB: 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2592 mm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Mùa mưa: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 T9</a:t>
            </a: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T5</a:t>
            </a:r>
            <a:endParaRPr lang="en-US" altLang="en-US" sz="1400" b="1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58" name="Text Box 70"/>
          <p:cNvSpPr txBox="1">
            <a:spLocks noChangeArrowheads="1"/>
          </p:cNvSpPr>
          <p:nvPr/>
        </p:nvSpPr>
        <p:spPr bwMode="auto">
          <a:xfrm>
            <a:off x="2743200" y="5181600"/>
            <a:ext cx="9858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Mưa TB: 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506 mm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Mùa mưa:</a:t>
            </a:r>
          </a:p>
          <a:p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 T4</a:t>
            </a: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T8</a:t>
            </a:r>
            <a:endParaRPr lang="en-US" altLang="en-US" sz="1400" b="1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59" name="Text Box 71"/>
          <p:cNvSpPr txBox="1">
            <a:spLocks noChangeArrowheads="1"/>
          </p:cNvSpPr>
          <p:nvPr/>
        </p:nvSpPr>
        <p:spPr bwMode="auto">
          <a:xfrm>
            <a:off x="4114800" y="16764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Nóng, mưa theo mùa</a:t>
            </a:r>
          </a:p>
        </p:txBody>
      </p:sp>
      <p:sp>
        <p:nvSpPr>
          <p:cNvPr id="63560" name="Text Box 72"/>
          <p:cNvSpPr txBox="1">
            <a:spLocks noChangeArrowheads="1"/>
          </p:cNvSpPr>
          <p:nvPr/>
        </p:nvSpPr>
        <p:spPr bwMode="auto">
          <a:xfrm>
            <a:off x="4114800" y="28194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- Nóng, mưa theo mùa</a:t>
            </a:r>
          </a:p>
        </p:txBody>
      </p:sp>
      <p:sp>
        <p:nvSpPr>
          <p:cNvPr id="63561" name="Text Box 73"/>
          <p:cNvSpPr txBox="1">
            <a:spLocks noChangeArrowheads="1"/>
          </p:cNvSpPr>
          <p:nvPr/>
        </p:nvSpPr>
        <p:spPr bwMode="auto">
          <a:xfrm>
            <a:off x="4038600" y="41148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- Nắng nóng, mưa nhiều</a:t>
            </a:r>
          </a:p>
        </p:txBody>
      </p:sp>
      <p:sp>
        <p:nvSpPr>
          <p:cNvPr id="63562" name="Text Box 74"/>
          <p:cNvSpPr txBox="1">
            <a:spLocks noChangeArrowheads="1"/>
          </p:cNvSpPr>
          <p:nvPr/>
        </p:nvSpPr>
        <p:spPr bwMode="auto">
          <a:xfrm>
            <a:off x="4038600" y="5181600"/>
            <a:ext cx="15240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-Mùa hè nóng, khô</a:t>
            </a:r>
          </a:p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A50021"/>
                </a:solidFill>
                <a:latin typeface="Times New Roman" panose="02020603050405020304" pitchFamily="18" charset="0"/>
              </a:rPr>
              <a:t>- Mùa đông ấm áp, có mưa </a:t>
            </a:r>
          </a:p>
        </p:txBody>
      </p:sp>
      <p:sp>
        <p:nvSpPr>
          <p:cNvPr id="63563" name="Text Box 75"/>
          <p:cNvSpPr txBox="1">
            <a:spLocks noChangeArrowheads="1"/>
          </p:cNvSpPr>
          <p:nvPr/>
        </p:nvSpPr>
        <p:spPr bwMode="auto">
          <a:xfrm>
            <a:off x="5638800" y="16764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- Đồng cỏ, xa van</a:t>
            </a:r>
          </a:p>
        </p:txBody>
      </p:sp>
      <p:sp>
        <p:nvSpPr>
          <p:cNvPr id="63564" name="Text Box 76"/>
          <p:cNvSpPr txBox="1">
            <a:spLocks noChangeArrowheads="1"/>
          </p:cNvSpPr>
          <p:nvPr/>
        </p:nvSpPr>
        <p:spPr bwMode="auto">
          <a:xfrm>
            <a:off x="5638800" y="28194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- Đồng cỏ, xa van</a:t>
            </a:r>
          </a:p>
        </p:txBody>
      </p:sp>
      <p:sp>
        <p:nvSpPr>
          <p:cNvPr id="63565" name="Text Box 77"/>
          <p:cNvSpPr txBox="1">
            <a:spLocks noChangeArrowheads="1"/>
          </p:cNvSpPr>
          <p:nvPr/>
        </p:nvSpPr>
        <p:spPr bwMode="auto">
          <a:xfrm>
            <a:off x="5638800" y="4114800"/>
            <a:ext cx="1066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-Rừng rậm xanh quanh năm</a:t>
            </a:r>
          </a:p>
        </p:txBody>
      </p:sp>
      <p:sp>
        <p:nvSpPr>
          <p:cNvPr id="63566" name="Text Box 78"/>
          <p:cNvSpPr txBox="1">
            <a:spLocks noChangeArrowheads="1"/>
          </p:cNvSpPr>
          <p:nvPr/>
        </p:nvSpPr>
        <p:spPr bwMode="auto">
          <a:xfrm>
            <a:off x="5638800" y="54102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400" b="1">
                <a:solidFill>
                  <a:srgbClr val="006600"/>
                </a:solidFill>
                <a:latin typeface="Times New Roman" panose="02020603050405020304" pitchFamily="18" charset="0"/>
              </a:rPr>
              <a:t>Lá cứng, cây bụi gai</a:t>
            </a:r>
          </a:p>
        </p:txBody>
      </p:sp>
      <p:sp>
        <p:nvSpPr>
          <p:cNvPr id="63567" name="Text Box 79"/>
          <p:cNvSpPr txBox="1">
            <a:spLocks noChangeArrowheads="1"/>
          </p:cNvSpPr>
          <p:nvPr/>
        </p:nvSpPr>
        <p:spPr bwMode="auto">
          <a:xfrm>
            <a:off x="7010400" y="1752600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0099"/>
                </a:solidFill>
                <a:latin typeface="Times New Roman" panose="02020603050405020304" pitchFamily="18" charset="0"/>
              </a:rPr>
              <a:t>- Nhiệt đới</a:t>
            </a:r>
          </a:p>
        </p:txBody>
      </p:sp>
      <p:sp>
        <p:nvSpPr>
          <p:cNvPr id="63568" name="Text Box 80"/>
          <p:cNvSpPr txBox="1">
            <a:spLocks noChangeArrowheads="1"/>
          </p:cNvSpPr>
          <p:nvPr/>
        </p:nvSpPr>
        <p:spPr bwMode="auto">
          <a:xfrm>
            <a:off x="7086600" y="2819400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0099"/>
                </a:solidFill>
                <a:latin typeface="Times New Roman" panose="02020603050405020304" pitchFamily="18" charset="0"/>
              </a:rPr>
              <a:t>- Nhiệt đới</a:t>
            </a:r>
          </a:p>
        </p:txBody>
      </p:sp>
      <p:sp>
        <p:nvSpPr>
          <p:cNvPr id="63570" name="Text Box 82"/>
          <p:cNvSpPr txBox="1">
            <a:spLocks noChangeArrowheads="1"/>
          </p:cNvSpPr>
          <p:nvPr/>
        </p:nvSpPr>
        <p:spPr bwMode="auto">
          <a:xfrm>
            <a:off x="6934200" y="4191000"/>
            <a:ext cx="124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0099"/>
                </a:solidFill>
                <a:latin typeface="Times New Roman" panose="02020603050405020304" pitchFamily="18" charset="0"/>
              </a:rPr>
              <a:t>- Xích đạo ẩm</a:t>
            </a:r>
          </a:p>
        </p:txBody>
      </p:sp>
      <p:sp>
        <p:nvSpPr>
          <p:cNvPr id="63571" name="Text Box 83"/>
          <p:cNvSpPr txBox="1">
            <a:spLocks noChangeArrowheads="1"/>
          </p:cNvSpPr>
          <p:nvPr/>
        </p:nvSpPr>
        <p:spPr bwMode="auto">
          <a:xfrm>
            <a:off x="6934200" y="5410200"/>
            <a:ext cx="1358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000099"/>
                </a:solidFill>
                <a:latin typeface="Times New Roman" panose="02020603050405020304" pitchFamily="18" charset="0"/>
              </a:rPr>
              <a:t>- Địa TrungHải</a:t>
            </a:r>
          </a:p>
        </p:txBody>
      </p:sp>
      <p:sp>
        <p:nvSpPr>
          <p:cNvPr id="63572" name="Text Box 84"/>
          <p:cNvSpPr txBox="1">
            <a:spLocks noChangeArrowheads="1"/>
          </p:cNvSpPr>
          <p:nvPr/>
        </p:nvSpPr>
        <p:spPr bwMode="auto">
          <a:xfrm>
            <a:off x="8382000" y="1828800"/>
            <a:ext cx="56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880DCD"/>
                </a:solidFill>
                <a:latin typeface="Times New Roman" panose="02020603050405020304" pitchFamily="18" charset="0"/>
              </a:rPr>
              <a:t>NCN</a:t>
            </a:r>
          </a:p>
        </p:txBody>
      </p:sp>
      <p:sp>
        <p:nvSpPr>
          <p:cNvPr id="63573" name="Text Box 85"/>
          <p:cNvSpPr txBox="1">
            <a:spLocks noChangeArrowheads="1"/>
          </p:cNvSpPr>
          <p:nvPr/>
        </p:nvSpPr>
        <p:spPr bwMode="auto">
          <a:xfrm>
            <a:off x="8382000" y="2971800"/>
            <a:ext cx="560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880DCD"/>
                </a:solidFill>
                <a:latin typeface="Times New Roman" panose="02020603050405020304" pitchFamily="18" charset="0"/>
              </a:rPr>
              <a:t>NCB</a:t>
            </a:r>
          </a:p>
        </p:txBody>
      </p:sp>
      <p:sp>
        <p:nvSpPr>
          <p:cNvPr id="63574" name="Text Box 86"/>
          <p:cNvSpPr txBox="1">
            <a:spLocks noChangeArrowheads="1"/>
          </p:cNvSpPr>
          <p:nvPr/>
        </p:nvSpPr>
        <p:spPr bwMode="auto">
          <a:xfrm>
            <a:off x="8382000" y="4267200"/>
            <a:ext cx="56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880DCD"/>
                </a:solidFill>
                <a:latin typeface="Times New Roman" panose="02020603050405020304" pitchFamily="18" charset="0"/>
              </a:rPr>
              <a:t>NCN</a:t>
            </a:r>
          </a:p>
        </p:txBody>
      </p:sp>
      <p:sp>
        <p:nvSpPr>
          <p:cNvPr id="63575" name="Text Box 87"/>
          <p:cNvSpPr txBox="1">
            <a:spLocks noChangeArrowheads="1"/>
          </p:cNvSpPr>
          <p:nvPr/>
        </p:nvSpPr>
        <p:spPr bwMode="auto">
          <a:xfrm>
            <a:off x="8382000" y="5638800"/>
            <a:ext cx="56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400" b="1">
                <a:solidFill>
                  <a:srgbClr val="880DCD"/>
                </a:solidFill>
                <a:latin typeface="Times New Roman" panose="02020603050405020304" pitchFamily="18" charset="0"/>
              </a:rPr>
              <a:t>NCN</a:t>
            </a:r>
          </a:p>
        </p:txBody>
      </p:sp>
    </p:spTree>
    <p:extLst>
      <p:ext uri="{BB962C8B-B14F-4D97-AF65-F5344CB8AC3E}">
        <p14:creationId xmlns:p14="http://schemas.microsoft.com/office/powerpoint/2010/main" val="34702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3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6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6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6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6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6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6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6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6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6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44" grpId="0"/>
      <p:bldP spid="63547" grpId="0"/>
      <p:bldP spid="63548" grpId="0"/>
      <p:bldP spid="63549" grpId="0"/>
      <p:bldP spid="63551" grpId="0"/>
      <p:bldP spid="63554" grpId="0"/>
      <p:bldP spid="63556" grpId="0"/>
      <p:bldP spid="63558" grpId="0"/>
      <p:bldP spid="63559" grpId="0"/>
      <p:bldP spid="63560" grpId="0"/>
      <p:bldP spid="63561" grpId="0"/>
      <p:bldP spid="63562" grpId="0"/>
      <p:bldP spid="63563" grpId="0"/>
      <p:bldP spid="63564" grpId="0"/>
      <p:bldP spid="63565" grpId="0"/>
      <p:bldP spid="63566" grpId="0"/>
      <p:bldP spid="63567" grpId="0"/>
      <p:bldP spid="63570" grpId="0"/>
      <p:bldP spid="63571" grpId="0"/>
      <p:bldP spid="63572" grpId="0"/>
      <p:bldP spid="63573" grpId="0"/>
      <p:bldP spid="63574" grpId="0"/>
      <p:bldP spid="635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953477" y="6120825"/>
            <a:ext cx="72370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 dirty="0" err="1">
                <a:latin typeface="Times New Roman" pitchFamily="18" charset="0"/>
              </a:rPr>
              <a:t>Bảng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diện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tích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các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châu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lục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trên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Trái</a:t>
            </a:r>
            <a:r>
              <a:rPr lang="en-US" sz="3200" i="1" dirty="0">
                <a:latin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</a:rPr>
              <a:t>Đất</a:t>
            </a:r>
            <a:endParaRPr lang="en-US" sz="3200" i="1" dirty="0">
              <a:latin typeface="Times New Roman" pitchFamily="18" charset="0"/>
            </a:endParaRPr>
          </a:p>
        </p:txBody>
      </p:sp>
      <p:graphicFrame>
        <p:nvGraphicFramePr>
          <p:cNvPr id="55301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542202"/>
              </p:ext>
            </p:extLst>
          </p:nvPr>
        </p:nvGraphicFramePr>
        <p:xfrm>
          <a:off x="443030" y="1828800"/>
          <a:ext cx="8243770" cy="4191000"/>
        </p:xfrm>
        <a:graphic>
          <a:graphicData uri="http://schemas.openxmlformats.org/drawingml/2006/table">
            <a:tbl>
              <a:tblPr/>
              <a:tblGrid>
                <a:gridCol w="4122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21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lục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(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)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Á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H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Âu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Phi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Mĩ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Nam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Cực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Đại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44,5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&gt;10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&gt;30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 42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14,1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   8,5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152400" y="247471"/>
            <a:ext cx="88641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i="1" dirty="0" err="1" smtClean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i="1" dirty="0" smtClean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i="1" dirty="0">
                <a:solidFill>
                  <a:srgbClr val="E82828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553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5800" y="0"/>
            <a:ext cx="78486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III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solidFill>
                  <a:srgbClr val="FF99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400" b="1" i="1" dirty="0">
                <a:solidFill>
                  <a:srgbClr val="FF9900"/>
                </a:solidFill>
                <a:latin typeface="Times New Roman" panose="02020603050405020304" pitchFamily="18" charset="0"/>
              </a:rPr>
              <a:t> Phi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1000" y="3124200"/>
            <a:ext cx="777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2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Chiếm diện tích lớn nhất là MT nhiệt đới, nhỏ nhất là môi trường cận nhiệt đới ẩm.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09600" y="2438400"/>
            <a:ext cx="815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Vì khí hậu nóng, ít mưa. Chịu ảnh hưởng của các dòng biển lạnh đi sát ven bờ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1000" y="1447800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33400" y="3581400"/>
            <a:ext cx="67818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Biểu đồ A: Nóng, mưa theo mùa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Môi trường nhiệt đới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Biểu đồ B: Nóng, mưa theo mùa</a:t>
            </a: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Môi trường nhiệt đới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Biểu đồ C: Nắng, nóng, mưa nhiều Xích đạo ẩm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Biểu đồ C: + Mùa hè nóng, khô</a:t>
            </a:r>
          </a:p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                     + Mùa đông ấm áp, có mưa</a:t>
            </a:r>
          </a:p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                 Môi trường Địa trung Hải.</a:t>
            </a:r>
            <a:endParaRPr lang="en-US" altLang="en-US" sz="20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248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971800" y="6491288"/>
            <a:ext cx="61722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2"/>
                </a:solidFill>
                <a:latin typeface=".VnTime" pitchFamily="34" charset="0"/>
              </a:rPr>
              <a:t>L­îc ®å c¸c m«i tr­êng tù nhiªn Ch©u Phi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629400" y="3814763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370388" y="223043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334000" y="2971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400" b="1">
                <a:solidFill>
                  <a:srgbClr val="FF99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938838" y="5338763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880DCD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0" y="10668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2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XĐ </a:t>
            </a:r>
            <a:r>
              <a:rPr lang="en-US" alt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( C)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0" y="16002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6600"/>
                </a:solidFill>
                <a:latin typeface="Times New Roman" panose="02020603050405020304" pitchFamily="18" charset="0"/>
              </a:rPr>
              <a:t>+ Môi trường Nhiệt đới (B)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0" y="2057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6600"/>
                </a:solidFill>
                <a:latin typeface="Times New Roman" panose="02020603050405020304" pitchFamily="18" charset="0"/>
              </a:rPr>
              <a:t>+ Môi trường Nhiệt đới (A)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0" y="25908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6600"/>
                </a:solidFill>
                <a:latin typeface="Times New Roman" panose="02020603050405020304" pitchFamily="18" charset="0"/>
              </a:rPr>
              <a:t>+ Môi trường ĐTHải (D)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572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ym typeface="Wingdings" panose="05000000000000000000" pitchFamily="2" charset="2"/>
              </a:rPr>
              <a:t>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624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26631" grpId="0"/>
      <p:bldP spid="26632" grpId="0"/>
      <p:bldP spid="26633" grpId="0"/>
      <p:bldP spid="26638" grpId="0"/>
      <p:bldP spid="26639" grpId="0"/>
      <p:bldP spid="26640" grpId="0"/>
      <p:bldP spid="2664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0" y="0"/>
            <a:ext cx="9229725" cy="7442200"/>
            <a:chOff x="336" y="192"/>
            <a:chExt cx="5232" cy="3735"/>
          </a:xfrm>
        </p:grpSpPr>
        <p:pic>
          <p:nvPicPr>
            <p:cNvPr id="1843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92"/>
              <a:ext cx="5232" cy="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7" name="Rectangle 6"/>
            <p:cNvSpPr>
              <a:spLocks noChangeArrowheads="1"/>
            </p:cNvSpPr>
            <p:nvPr/>
          </p:nvSpPr>
          <p:spPr bwMode="auto">
            <a:xfrm>
              <a:off x="1538" y="3728"/>
              <a:ext cx="105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sz="2000" b="1" i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752600" y="34925"/>
            <a:ext cx="6400800" cy="83026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88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ĐÃ KẾT THÚC </a:t>
            </a:r>
          </a:p>
          <a:p>
            <a:pPr algn="ctr"/>
            <a:r>
              <a:rPr lang="en-US" altLang="en-US" sz="2400" b="1">
                <a:solidFill>
                  <a:srgbClr val="88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THÀNH CÔNG </a:t>
            </a:r>
          </a:p>
        </p:txBody>
      </p:sp>
    </p:spTree>
    <p:extLst>
      <p:ext uri="{BB962C8B-B14F-4D97-AF65-F5344CB8AC3E}">
        <p14:creationId xmlns:p14="http://schemas.microsoft.com/office/powerpoint/2010/main" val="27668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354600" y="2616637"/>
            <a:ext cx="8515307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Châu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lục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gồm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lục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địa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đảo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quần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đảo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quanh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- Ý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nghĩa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mang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nghĩa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mặt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lịch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sử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kinh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tế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trị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6325" y="160337"/>
            <a:ext cx="82818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75"/>
          <p:cNvSpPr>
            <a:spLocks noChangeArrowheads="1"/>
          </p:cNvSpPr>
          <p:nvPr/>
        </p:nvSpPr>
        <p:spPr bwMode="auto">
          <a:xfrm>
            <a:off x="346639" y="1779005"/>
            <a:ext cx="38026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b.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Châu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lục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sym typeface="Wingdings" panose="05000000000000000000" pitchFamily="2" charset="2"/>
              </a:rPr>
              <a:t>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auto">
          <a:xfrm>
            <a:off x="346639" y="959596"/>
            <a:ext cx="27719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a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Lục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</TotalTime>
  <Words>4449</Words>
  <Application>Microsoft Office PowerPoint</Application>
  <PresentationFormat>On-screen Show (4:3)</PresentationFormat>
  <Paragraphs>672</Paragraphs>
  <Slides>82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100" baseType="lpstr">
      <vt:lpstr>Arial Unicode MS</vt:lpstr>
      <vt:lpstr>宋体</vt:lpstr>
      <vt:lpstr>.VnHelvetInsH</vt:lpstr>
      <vt:lpstr>.VnTime</vt:lpstr>
      <vt:lpstr>.VnTimeH</vt:lpstr>
      <vt:lpstr>Arial</vt:lpstr>
      <vt:lpstr>Calibri</vt:lpstr>
      <vt:lpstr>Calibri Light</vt:lpstr>
      <vt:lpstr>Tahoma</vt:lpstr>
      <vt:lpstr>Times New Roman</vt:lpstr>
      <vt:lpstr>VNI-Avo</vt:lpstr>
      <vt:lpstr>Wingdings</vt:lpstr>
      <vt:lpstr>Office Theme</vt:lpstr>
      <vt:lpstr>Default Design</vt:lpstr>
      <vt:lpstr>1_Default Design</vt:lpstr>
      <vt:lpstr>2_Default Design</vt:lpstr>
      <vt:lpstr>Image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lục địa được hình thành như thế nào?</vt:lpstr>
      <vt:lpstr>I. Các lục địa và các châu lục: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hình 26.1, em hãy cho biết:</vt:lpstr>
      <vt:lpstr>Quan sát hình 26.1, em hãy cho biết:</vt:lpstr>
      <vt:lpstr>PowerPoint Presentation</vt:lpstr>
      <vt:lpstr>Quan sát hình 26.1, em hãy cho biết:</vt:lpstr>
      <vt:lpstr>PowerPoint Presentation</vt:lpstr>
      <vt:lpstr>Quan sát hình 26.1, em hãy cho biết:</vt:lpstr>
      <vt:lpstr>PowerPoint Presentation</vt:lpstr>
      <vt:lpstr>PowerPoint Presentation</vt:lpstr>
      <vt:lpstr>Quan sát hình 26.1, em hãy cho biết:</vt:lpstr>
      <vt:lpstr>Quan sát hình 26.1, em hãy cho biết:</vt:lpstr>
      <vt:lpstr>Quan sát hình 26.1, em hãy cho biết:</vt:lpstr>
      <vt:lpstr>Quan sát hình 26.1, em hãy cho biết:</vt:lpstr>
      <vt:lpstr>PowerPoint Presentation</vt:lpstr>
      <vt:lpstr>PowerPoint Presentation</vt:lpstr>
      <vt:lpstr>PowerPoint Presentation</vt:lpstr>
      <vt:lpstr>PowerPoint Presentation</vt:lpstr>
      <vt:lpstr>Quan sát hình 26.1, em hãy cho biết: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</dc:creator>
  <cp:lastModifiedBy>NINA</cp:lastModifiedBy>
  <cp:revision>79</cp:revision>
  <dcterms:created xsi:type="dcterms:W3CDTF">2018-11-20T10:14:15Z</dcterms:created>
  <dcterms:modified xsi:type="dcterms:W3CDTF">2021-11-13T02:11:07Z</dcterms:modified>
</cp:coreProperties>
</file>